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7" r:id="rId2"/>
    <p:sldId id="259"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F6E32B-7C61-45BB-A406-1AA6D59484F6}" type="datetimeFigureOut">
              <a:rPr lang="en-US" smtClean="0"/>
              <a:t>3/25/2020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ABC404-3B97-43FB-9659-9C510995208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78838C9-0CB9-4C6D-8209-EB9D0C6FE01F}"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14A718B-94EB-4071-8649-816C355EF9C4}" type="datetimeFigureOut">
              <a:rPr lang="en-US" smtClean="0"/>
              <a:t>3/25/2020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CF1D7F8-EF69-477C-953A-EB0A03C3EFE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4A718B-94EB-4071-8649-816C355EF9C4}" type="datetimeFigureOut">
              <a:rPr lang="en-US" smtClean="0"/>
              <a:t>3/25/2020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CF1D7F8-EF69-477C-953A-EB0A03C3EFE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4A718B-94EB-4071-8649-816C355EF9C4}" type="datetimeFigureOut">
              <a:rPr lang="en-US" smtClean="0"/>
              <a:t>3/25/2020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CF1D7F8-EF69-477C-953A-EB0A03C3EFE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4A718B-94EB-4071-8649-816C355EF9C4}" type="datetimeFigureOut">
              <a:rPr lang="en-US" smtClean="0"/>
              <a:t>3/25/2020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CF1D7F8-EF69-477C-953A-EB0A03C3EFE3}"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14A718B-94EB-4071-8649-816C355EF9C4}" type="datetimeFigureOut">
              <a:rPr lang="en-US" smtClean="0"/>
              <a:t>3/25/2020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CF1D7F8-EF69-477C-953A-EB0A03C3EFE3}"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4A718B-94EB-4071-8649-816C355EF9C4}" type="datetimeFigureOut">
              <a:rPr lang="en-US" smtClean="0"/>
              <a:t>3/25/2020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CF1D7F8-EF69-477C-953A-EB0A03C3EFE3}"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14A718B-94EB-4071-8649-816C355EF9C4}" type="datetimeFigureOut">
              <a:rPr lang="en-US" smtClean="0"/>
              <a:t>3/25/2020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CF1D7F8-EF69-477C-953A-EB0A03C3EFE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14A718B-94EB-4071-8649-816C355EF9C4}" type="datetimeFigureOut">
              <a:rPr lang="en-US" smtClean="0"/>
              <a:t>3/25/2020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CF1D7F8-EF69-477C-953A-EB0A03C3EFE3}"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14A718B-94EB-4071-8649-816C355EF9C4}" type="datetimeFigureOut">
              <a:rPr lang="en-US" smtClean="0"/>
              <a:t>3/25/2020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CF1D7F8-EF69-477C-953A-EB0A03C3EFE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14A718B-94EB-4071-8649-816C355EF9C4}" type="datetimeFigureOut">
              <a:rPr lang="en-US" smtClean="0"/>
              <a:t>3/25/2020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CF1D7F8-EF69-477C-953A-EB0A03C3EFE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14A718B-94EB-4071-8649-816C355EF9C4}" type="datetimeFigureOut">
              <a:rPr lang="en-US" smtClean="0"/>
              <a:t>3/25/2020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CF1D7F8-EF69-477C-953A-EB0A03C3EFE3}"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14A718B-94EB-4071-8649-816C355EF9C4}" type="datetimeFigureOut">
              <a:rPr lang="en-US" smtClean="0"/>
              <a:t>3/25/2020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CF1D7F8-EF69-477C-953A-EB0A03C3EFE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209800"/>
          </a:xfrm>
        </p:spPr>
        <p:txBody>
          <a:bodyPr>
            <a:noAutofit/>
          </a:bodyPr>
          <a:lstStyle/>
          <a:p>
            <a:pPr algn="ctr"/>
            <a:r>
              <a:rPr lang="en-US" sz="3200" dirty="0" smtClean="0">
                <a:latin typeface="Times New Roman" pitchFamily="18" charset="0"/>
                <a:cs typeface="Times New Roman" pitchFamily="18" charset="0"/>
              </a:rPr>
              <a:t>Amino Acids, Peptides and </a:t>
            </a:r>
            <a:r>
              <a:rPr lang="en-US" sz="3200" dirty="0" smtClean="0">
                <a:latin typeface="Times New Roman" pitchFamily="18" charset="0"/>
                <a:cs typeface="Times New Roman" pitchFamily="18" charset="0"/>
              </a:rPr>
              <a:t>Proteins</a:t>
            </a:r>
            <a:br>
              <a:rPr lang="en-US" sz="3200" dirty="0" smtClean="0">
                <a:latin typeface="Times New Roman" pitchFamily="18" charset="0"/>
                <a:cs typeface="Times New Roman" pitchFamily="18" charset="0"/>
              </a:rPr>
            </a:br>
            <a:r>
              <a:rPr lang="en-US" sz="2800" b="0" dirty="0" smtClean="0">
                <a:latin typeface="Times New Roman" pitchFamily="18" charset="0"/>
                <a:cs typeface="Times New Roman" pitchFamily="18" charset="0"/>
              </a:rPr>
              <a:t>Part I</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a:t/>
            </a:r>
            <a:br>
              <a:rPr lang="en-US" sz="3200" dirty="0"/>
            </a:br>
            <a:endParaRPr lang="en-US" sz="3200" dirty="0"/>
          </a:p>
        </p:txBody>
      </p:sp>
      <p:sp>
        <p:nvSpPr>
          <p:cNvPr id="3" name="Subtitle 2"/>
          <p:cNvSpPr>
            <a:spLocks noGrp="1"/>
          </p:cNvSpPr>
          <p:nvPr>
            <p:ph type="subTitle" idx="1"/>
          </p:nvPr>
        </p:nvSpPr>
        <p:spPr>
          <a:xfrm>
            <a:off x="685800" y="3611606"/>
            <a:ext cx="8153400" cy="1341393"/>
          </a:xfrm>
        </p:spPr>
        <p:txBody>
          <a:bodyPr>
            <a:normAutofit fontScale="62500" lnSpcReduction="20000"/>
          </a:bodyPr>
          <a:lstStyle/>
          <a:p>
            <a:endParaRPr lang="en-US" dirty="0" smtClean="0">
              <a:solidFill>
                <a:schemeClr val="tx1"/>
              </a:solidFill>
            </a:endParaRPr>
          </a:p>
          <a:p>
            <a:pPr algn="r"/>
            <a:r>
              <a:rPr lang="en-US" sz="3400" b="1" dirty="0" smtClean="0">
                <a:solidFill>
                  <a:schemeClr val="tx1"/>
                </a:solidFill>
                <a:latin typeface="Times New Roman" pitchFamily="18" charset="0"/>
                <a:cs typeface="Times New Roman" pitchFamily="18" charset="0"/>
              </a:rPr>
              <a:t>Dr. Ravish Chauhan</a:t>
            </a:r>
          </a:p>
          <a:p>
            <a:pPr algn="r"/>
            <a:r>
              <a:rPr lang="en-US" sz="3400" b="1" dirty="0" smtClean="0">
                <a:solidFill>
                  <a:schemeClr val="tx1"/>
                </a:solidFill>
                <a:latin typeface="Times New Roman" pitchFamily="18" charset="0"/>
                <a:cs typeface="Times New Roman" pitchFamily="18" charset="0"/>
              </a:rPr>
              <a:t>Associate Professor</a:t>
            </a:r>
          </a:p>
          <a:p>
            <a:pPr algn="r"/>
            <a:r>
              <a:rPr lang="en-US" sz="3400" b="1" dirty="0" smtClean="0">
                <a:solidFill>
                  <a:schemeClr val="tx1"/>
                </a:solidFill>
                <a:latin typeface="Times New Roman" pitchFamily="18" charset="0"/>
                <a:cs typeface="Times New Roman" pitchFamily="18" charset="0"/>
              </a:rPr>
              <a:t>IGN College, Ladwa</a:t>
            </a:r>
            <a:endParaRPr lang="en-US" sz="3400" b="1" dirty="0">
              <a:solidFill>
                <a:schemeClr val="tx1"/>
              </a:solidFill>
              <a:latin typeface="Times New Roman" pitchFamily="18" charset="0"/>
              <a:cs typeface="Times New Roman" pitchFamily="18" charset="0"/>
            </a:endParaRPr>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6172200"/>
          </a:xfrm>
        </p:spPr>
        <p:txBody>
          <a:bodyPr>
            <a:noAutofit/>
          </a:bodyPr>
          <a:lstStyle/>
          <a:p>
            <a:r>
              <a:rPr lang="en-US" sz="3200" b="1" dirty="0" smtClean="0">
                <a:solidFill>
                  <a:srgbClr val="FFFF00"/>
                </a:solidFill>
                <a:latin typeface="Times New Roman" pitchFamily="18" charset="0"/>
                <a:cs typeface="Times New Roman" pitchFamily="18" charset="0"/>
              </a:rPr>
              <a:t/>
            </a:r>
            <a:br>
              <a:rPr lang="en-US" sz="3200" b="1" dirty="0" smtClean="0">
                <a:solidFill>
                  <a:srgbClr val="FFFF00"/>
                </a:solidFill>
                <a:latin typeface="Times New Roman" pitchFamily="18" charset="0"/>
                <a:cs typeface="Times New Roman" pitchFamily="18" charset="0"/>
              </a:rPr>
            </a:br>
            <a:r>
              <a:rPr lang="en-US" sz="3200" dirty="0" smtClean="0">
                <a:solidFill>
                  <a:srgbClr val="FFFF00"/>
                </a:solidFill>
                <a:latin typeface="Times New Roman" pitchFamily="18" charset="0"/>
                <a:cs typeface="Times New Roman" pitchFamily="18" charset="0"/>
              </a:rPr>
              <a:t/>
            </a:r>
            <a:br>
              <a:rPr lang="en-US" sz="3200" dirty="0" smtClean="0">
                <a:solidFill>
                  <a:srgbClr val="FFFF00"/>
                </a:solidFill>
                <a:latin typeface="Times New Roman" pitchFamily="18" charset="0"/>
                <a:cs typeface="Times New Roman" pitchFamily="18" charset="0"/>
              </a:rPr>
            </a:br>
            <a:r>
              <a:rPr lang="en-US" sz="2400" b="0" dirty="0" smtClean="0">
                <a:solidFill>
                  <a:srgbClr val="FFFF00"/>
                </a:solidFill>
                <a:latin typeface="Times New Roman" pitchFamily="18" charset="0"/>
                <a:cs typeface="Times New Roman" pitchFamily="18" charset="0"/>
              </a:rPr>
              <a:t>                             </a:t>
            </a:r>
            <a:r>
              <a:rPr lang="en-US" sz="2400" b="0" dirty="0" smtClean="0">
                <a:solidFill>
                  <a:srgbClr val="FFFF00"/>
                </a:solidFill>
                <a:latin typeface="Times New Roman" pitchFamily="18" charset="0"/>
                <a:cs typeface="Times New Roman" pitchFamily="18" charset="0"/>
              </a:rPr>
              <a:t>      </a:t>
            </a:r>
            <a:r>
              <a:rPr lang="en-US" sz="2800" b="0" dirty="0" smtClean="0">
                <a:solidFill>
                  <a:srgbClr val="FFFF00"/>
                </a:solidFill>
                <a:latin typeface="Times New Roman" pitchFamily="18" charset="0"/>
                <a:cs typeface="Times New Roman" pitchFamily="18" charset="0"/>
              </a:rPr>
              <a:t>Peptides</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Substituted amides formed by interaction between amino and carboxyl  groups of two or more amino acids.</a:t>
            </a:r>
            <a:r>
              <a:rPr lang="en-US" sz="2000" b="0" dirty="0" smtClean="0">
                <a:latin typeface="Times New Roman" pitchFamily="18" charset="0"/>
                <a:cs typeface="Times New Roman" pitchFamily="18" charset="0"/>
              </a:rPr>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NH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-COOH + NH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-COOH --</a:t>
            </a:r>
            <a:r>
              <a:rPr lang="en-US" sz="2000" b="0" dirty="0" smtClean="0">
                <a:latin typeface="Times New Roman" pitchFamily="18" charset="0"/>
                <a:cs typeface="Times New Roman" pitchFamily="18" charset="0"/>
                <a:sym typeface="Wingdings" pitchFamily="2" charset="2"/>
              </a:rPr>
              <a:t> NH</a:t>
            </a:r>
            <a:r>
              <a:rPr lang="en-US" sz="2000" b="0" baseline="-25000" dirty="0" smtClean="0">
                <a:latin typeface="Times New Roman" pitchFamily="18" charset="0"/>
                <a:cs typeface="Times New Roman" pitchFamily="18" charset="0"/>
                <a:sym typeface="Wingdings" pitchFamily="2" charset="2"/>
              </a:rPr>
              <a:t>2</a:t>
            </a:r>
            <a:r>
              <a:rPr lang="en-US" sz="2000" b="0" dirty="0" smtClean="0">
                <a:latin typeface="Times New Roman" pitchFamily="18" charset="0"/>
                <a:cs typeface="Times New Roman" pitchFamily="18" charset="0"/>
                <a:sym typeface="Wingdings" pitchFamily="2" charset="2"/>
              </a:rPr>
              <a:t>-CH</a:t>
            </a:r>
            <a:r>
              <a:rPr lang="en-US" sz="2000" b="0" baseline="-25000" dirty="0" smtClean="0">
                <a:latin typeface="Times New Roman" pitchFamily="18" charset="0"/>
                <a:cs typeface="Times New Roman" pitchFamily="18" charset="0"/>
                <a:sym typeface="Wingdings" pitchFamily="2" charset="2"/>
              </a:rPr>
              <a:t>2</a:t>
            </a:r>
            <a:r>
              <a:rPr lang="en-US" sz="2000" b="0" dirty="0" smtClean="0">
                <a:latin typeface="Times New Roman" pitchFamily="18" charset="0"/>
                <a:cs typeface="Times New Roman" pitchFamily="18" charset="0"/>
                <a:sym typeface="Wingdings" pitchFamily="2" charset="2"/>
              </a:rPr>
              <a:t>-CO-NH-CH</a:t>
            </a:r>
            <a:r>
              <a:rPr lang="en-US" sz="2000" b="0" baseline="-25000" dirty="0" smtClean="0">
                <a:latin typeface="Times New Roman" pitchFamily="18" charset="0"/>
                <a:cs typeface="Times New Roman" pitchFamily="18" charset="0"/>
                <a:sym typeface="Wingdings" pitchFamily="2" charset="2"/>
              </a:rPr>
              <a:t>2</a:t>
            </a:r>
            <a:r>
              <a:rPr lang="en-US" sz="2000" b="0" dirty="0" smtClean="0">
                <a:latin typeface="Times New Roman" pitchFamily="18" charset="0"/>
                <a:cs typeface="Times New Roman" pitchFamily="18" charset="0"/>
                <a:sym typeface="Wingdings" pitchFamily="2" charset="2"/>
              </a:rPr>
              <a:t>COOH</a:t>
            </a:r>
            <a:br>
              <a:rPr lang="en-US" sz="2000" b="0" dirty="0" smtClean="0">
                <a:latin typeface="Times New Roman" pitchFamily="18" charset="0"/>
                <a:cs typeface="Times New Roman" pitchFamily="18" charset="0"/>
                <a:sym typeface="Wingdings" pitchFamily="2" charset="2"/>
              </a:rPr>
            </a:br>
            <a:r>
              <a:rPr lang="en-US" sz="2000" b="0" dirty="0" smtClean="0">
                <a:latin typeface="Times New Roman" pitchFamily="18" charset="0"/>
                <a:cs typeface="Times New Roman" pitchFamily="18" charset="0"/>
                <a:sym typeface="Wingdings" pitchFamily="2" charset="2"/>
              </a:rPr>
              <a:t>The linkage        ----CO---NH---      is called peptide linkage.</a:t>
            </a:r>
            <a:br>
              <a:rPr lang="en-US" sz="2000" b="0" dirty="0" smtClean="0">
                <a:latin typeface="Times New Roman" pitchFamily="18" charset="0"/>
                <a:cs typeface="Times New Roman" pitchFamily="18" charset="0"/>
                <a:sym typeface="Wingdings" pitchFamily="2" charset="2"/>
              </a:rPr>
            </a:br>
            <a:r>
              <a:rPr lang="en-US" sz="2400" b="0" dirty="0" smtClean="0">
                <a:latin typeface="Times New Roman" pitchFamily="18" charset="0"/>
                <a:cs typeface="Times New Roman" pitchFamily="18" charset="0"/>
                <a:sym typeface="Wingdings" pitchFamily="2" charset="2"/>
              </a:rPr>
              <a:t>Classification: </a:t>
            </a:r>
            <a:r>
              <a:rPr lang="en-US" sz="2400" b="0" dirty="0" err="1" smtClean="0">
                <a:latin typeface="Times New Roman" pitchFamily="18" charset="0"/>
                <a:cs typeface="Times New Roman" pitchFamily="18" charset="0"/>
                <a:sym typeface="Wingdings" pitchFamily="2" charset="2"/>
              </a:rPr>
              <a:t>Dipetides</a:t>
            </a:r>
            <a:r>
              <a:rPr lang="en-US" sz="2400" b="0" dirty="0" smtClean="0">
                <a:latin typeface="Times New Roman" pitchFamily="18" charset="0"/>
                <a:cs typeface="Times New Roman" pitchFamily="18" charset="0"/>
                <a:sym typeface="Wingdings" pitchFamily="2" charset="2"/>
              </a:rPr>
              <a:t>, </a:t>
            </a:r>
            <a:r>
              <a:rPr lang="en-US" sz="2400" b="0" dirty="0" err="1" smtClean="0">
                <a:latin typeface="Times New Roman" pitchFamily="18" charset="0"/>
                <a:cs typeface="Times New Roman" pitchFamily="18" charset="0"/>
                <a:sym typeface="Wingdings" pitchFamily="2" charset="2"/>
              </a:rPr>
              <a:t>tripeptides</a:t>
            </a:r>
            <a:r>
              <a:rPr lang="en-US" sz="2400" b="0" dirty="0" smtClean="0">
                <a:latin typeface="Times New Roman" pitchFamily="18" charset="0"/>
                <a:cs typeface="Times New Roman" pitchFamily="18" charset="0"/>
                <a:sym typeface="Wingdings" pitchFamily="2" charset="2"/>
              </a:rPr>
              <a:t>, </a:t>
            </a:r>
            <a:r>
              <a:rPr lang="en-US" sz="2400" b="0" dirty="0" err="1" smtClean="0">
                <a:latin typeface="Times New Roman" pitchFamily="18" charset="0"/>
                <a:cs typeface="Times New Roman" pitchFamily="18" charset="0"/>
                <a:sym typeface="Wingdings" pitchFamily="2" charset="2"/>
              </a:rPr>
              <a:t>tetrapeptides</a:t>
            </a:r>
            <a:r>
              <a:rPr lang="en-US" sz="2400" b="0" dirty="0" smtClean="0">
                <a:latin typeface="Times New Roman" pitchFamily="18" charset="0"/>
                <a:cs typeface="Times New Roman" pitchFamily="18" charset="0"/>
                <a:sym typeface="Wingdings" pitchFamily="2" charset="2"/>
              </a:rPr>
              <a:t> polypeptides depending upon the number of amino acid molecules whether two, three, four or more.</a:t>
            </a:r>
            <a:br>
              <a:rPr lang="en-US" sz="2400" b="0" dirty="0" smtClean="0">
                <a:latin typeface="Times New Roman" pitchFamily="18" charset="0"/>
                <a:cs typeface="Times New Roman" pitchFamily="18" charset="0"/>
                <a:sym typeface="Wingdings" pitchFamily="2" charset="2"/>
              </a:rPr>
            </a:br>
            <a:r>
              <a:rPr lang="en-US" sz="2400" b="0" dirty="0" smtClean="0">
                <a:latin typeface="Times New Roman" pitchFamily="18" charset="0"/>
                <a:cs typeface="Times New Roman" pitchFamily="18" charset="0"/>
                <a:sym typeface="Wingdings" pitchFamily="2" charset="2"/>
              </a:rPr>
              <a:t>In peptide chain amino acid having free ---   </a:t>
            </a:r>
            <a:r>
              <a:rPr lang="en-US" sz="2400" b="0" baseline="30000" dirty="0" smtClean="0">
                <a:latin typeface="Times New Roman" pitchFamily="18" charset="0"/>
                <a:cs typeface="Times New Roman" pitchFamily="18" charset="0"/>
                <a:sym typeface="Wingdings" pitchFamily="2" charset="2"/>
              </a:rPr>
              <a:t>+</a:t>
            </a:r>
            <a:r>
              <a:rPr lang="en-US" sz="2400" b="0" dirty="0" smtClean="0">
                <a:latin typeface="Times New Roman" pitchFamily="18" charset="0"/>
                <a:cs typeface="Times New Roman" pitchFamily="18" charset="0"/>
                <a:sym typeface="Wingdings" pitchFamily="2" charset="2"/>
              </a:rPr>
              <a:t>NH</a:t>
            </a:r>
            <a:r>
              <a:rPr lang="en-US" sz="2400" b="0" baseline="-25000" dirty="0" smtClean="0">
                <a:latin typeface="Times New Roman" pitchFamily="18" charset="0"/>
                <a:cs typeface="Times New Roman" pitchFamily="18" charset="0"/>
                <a:sym typeface="Wingdings" pitchFamily="2" charset="2"/>
              </a:rPr>
              <a:t>3</a:t>
            </a:r>
            <a:r>
              <a:rPr lang="en-US" sz="2400" b="0" dirty="0" smtClean="0">
                <a:latin typeface="Times New Roman" pitchFamily="18" charset="0"/>
                <a:cs typeface="Times New Roman" pitchFamily="18" charset="0"/>
                <a:sym typeface="Wingdings" pitchFamily="2" charset="2"/>
              </a:rPr>
              <a:t> group is called </a:t>
            </a:r>
            <a:r>
              <a:rPr lang="en-US" sz="2400" dirty="0" smtClean="0">
                <a:latin typeface="Times New Roman" pitchFamily="18" charset="0"/>
                <a:cs typeface="Times New Roman" pitchFamily="18" charset="0"/>
                <a:sym typeface="Wingdings" pitchFamily="2" charset="2"/>
              </a:rPr>
              <a:t>N-terminal amino acid residue</a:t>
            </a:r>
            <a:r>
              <a:rPr lang="en-US" sz="2400" b="0" dirty="0" smtClean="0">
                <a:latin typeface="Times New Roman" pitchFamily="18" charset="0"/>
                <a:cs typeface="Times New Roman" pitchFamily="18" charset="0"/>
                <a:sym typeface="Wingdings" pitchFamily="2" charset="2"/>
              </a:rPr>
              <a:t>,  amino acid having free group ----COO</a:t>
            </a:r>
            <a:r>
              <a:rPr lang="en-US" sz="2400" b="0" baseline="30000" dirty="0" smtClean="0">
                <a:latin typeface="Times New Roman" pitchFamily="18" charset="0"/>
                <a:cs typeface="Times New Roman" pitchFamily="18" charset="0"/>
                <a:sym typeface="Wingdings" pitchFamily="2" charset="2"/>
              </a:rPr>
              <a:t>-</a:t>
            </a:r>
            <a:r>
              <a:rPr lang="en-US" sz="2400" b="0" dirty="0" smtClean="0">
                <a:latin typeface="Times New Roman" pitchFamily="18" charset="0"/>
                <a:cs typeface="Times New Roman" pitchFamily="18" charset="0"/>
                <a:sym typeface="Wingdings" pitchFamily="2" charset="2"/>
              </a:rPr>
              <a:t> is called </a:t>
            </a:r>
            <a:r>
              <a:rPr lang="en-US" sz="2400" dirty="0" smtClean="0">
                <a:latin typeface="Times New Roman" pitchFamily="18" charset="0"/>
                <a:cs typeface="Times New Roman" pitchFamily="18" charset="0"/>
                <a:sym typeface="Wingdings" pitchFamily="2" charset="2"/>
              </a:rPr>
              <a:t>C-terminal amino acid residue</a:t>
            </a:r>
            <a:r>
              <a:rPr lang="en-US" sz="2400" b="0" dirty="0" smtClean="0">
                <a:latin typeface="Times New Roman" pitchFamily="18" charset="0"/>
                <a:cs typeface="Times New Roman" pitchFamily="18" charset="0"/>
                <a:sym typeface="Wingdings" pitchFamily="2" charset="2"/>
              </a:rPr>
              <a:t>. </a:t>
            </a:r>
            <a:br>
              <a:rPr lang="en-US" sz="2400" b="0" dirty="0" smtClean="0">
                <a:latin typeface="Times New Roman" pitchFamily="18" charset="0"/>
                <a:cs typeface="Times New Roman" pitchFamily="18" charset="0"/>
                <a:sym typeface="Wingdings" pitchFamily="2" charset="2"/>
              </a:rPr>
            </a:br>
            <a:r>
              <a:rPr lang="en-US" sz="2800" b="0" baseline="30000" dirty="0" smtClean="0">
                <a:latin typeface="Times New Roman" pitchFamily="18" charset="0"/>
                <a:cs typeface="Times New Roman" pitchFamily="18" charset="0"/>
                <a:sym typeface="Wingdings" pitchFamily="2" charset="2"/>
              </a:rPr>
              <a:t> (N-terminal) -- </a:t>
            </a:r>
            <a:r>
              <a:rPr lang="en-US" sz="2400" b="0" baseline="30000" dirty="0" smtClean="0">
                <a:latin typeface="Times New Roman" pitchFamily="18" charset="0"/>
                <a:cs typeface="Times New Roman" pitchFamily="18" charset="0"/>
                <a:sym typeface="Wingdings" pitchFamily="2" charset="2"/>
              </a:rPr>
              <a:t>+</a:t>
            </a:r>
            <a:r>
              <a:rPr lang="en-US" sz="2400" b="0" dirty="0" smtClean="0">
                <a:latin typeface="Times New Roman" pitchFamily="18" charset="0"/>
                <a:cs typeface="Times New Roman" pitchFamily="18" charset="0"/>
                <a:sym typeface="Wingdings" pitchFamily="2" charset="2"/>
              </a:rPr>
              <a:t> </a:t>
            </a:r>
            <a:r>
              <a:rPr lang="en-US" sz="2000" b="0" dirty="0" smtClean="0">
                <a:latin typeface="Times New Roman" pitchFamily="18" charset="0"/>
                <a:cs typeface="Times New Roman" pitchFamily="18" charset="0"/>
                <a:sym typeface="Wingdings" pitchFamily="2" charset="2"/>
              </a:rPr>
              <a:t>NH</a:t>
            </a:r>
            <a:r>
              <a:rPr lang="en-US" sz="2000" b="0" baseline="-25000" dirty="0" smtClean="0">
                <a:latin typeface="Times New Roman" pitchFamily="18" charset="0"/>
                <a:cs typeface="Times New Roman" pitchFamily="18" charset="0"/>
                <a:sym typeface="Wingdings" pitchFamily="2" charset="2"/>
              </a:rPr>
              <a:t>3</a:t>
            </a:r>
            <a:r>
              <a:rPr lang="en-US" sz="2000" b="0" dirty="0" smtClean="0">
                <a:latin typeface="Times New Roman" pitchFamily="18" charset="0"/>
                <a:cs typeface="Times New Roman" pitchFamily="18" charset="0"/>
                <a:sym typeface="Wingdings" pitchFamily="2" charset="2"/>
              </a:rPr>
              <a:t>-CH</a:t>
            </a:r>
            <a:r>
              <a:rPr lang="en-US" sz="2000" b="0" baseline="-25000" dirty="0" smtClean="0">
                <a:latin typeface="Times New Roman" pitchFamily="18" charset="0"/>
                <a:cs typeface="Times New Roman" pitchFamily="18" charset="0"/>
                <a:sym typeface="Wingdings" pitchFamily="2" charset="2"/>
              </a:rPr>
              <a:t>2</a:t>
            </a:r>
            <a:r>
              <a:rPr lang="en-US" sz="2000" b="0" dirty="0" smtClean="0">
                <a:latin typeface="Times New Roman" pitchFamily="18" charset="0"/>
                <a:cs typeface="Times New Roman" pitchFamily="18" charset="0"/>
                <a:sym typeface="Wingdings" pitchFamily="2" charset="2"/>
              </a:rPr>
              <a:t>-CO-NH-CH-CO-NH-CH</a:t>
            </a:r>
            <a:r>
              <a:rPr lang="en-US" sz="2000" b="0" baseline="-25000" dirty="0" smtClean="0">
                <a:latin typeface="Times New Roman" pitchFamily="18" charset="0"/>
                <a:cs typeface="Times New Roman" pitchFamily="18" charset="0"/>
                <a:sym typeface="Wingdings" pitchFamily="2" charset="2"/>
              </a:rPr>
              <a:t>2</a:t>
            </a:r>
            <a:r>
              <a:rPr lang="en-US" sz="2000" b="0" dirty="0" smtClean="0">
                <a:latin typeface="Times New Roman" pitchFamily="18" charset="0"/>
                <a:cs typeface="Times New Roman" pitchFamily="18" charset="0"/>
                <a:sym typeface="Wingdings" pitchFamily="2" charset="2"/>
              </a:rPr>
              <a:t>COO</a:t>
            </a:r>
            <a:r>
              <a:rPr lang="en-US" sz="2000" b="0" baseline="30000" dirty="0" smtClean="0">
                <a:latin typeface="Times New Roman" pitchFamily="18" charset="0"/>
                <a:cs typeface="Times New Roman" pitchFamily="18" charset="0"/>
                <a:sym typeface="Wingdings" pitchFamily="2" charset="2"/>
              </a:rPr>
              <a:t> </a:t>
            </a:r>
            <a:r>
              <a:rPr lang="en-US" sz="2000" b="0" dirty="0" smtClean="0">
                <a:latin typeface="Times New Roman" pitchFamily="18" charset="0"/>
                <a:cs typeface="Times New Roman" pitchFamily="18" charset="0"/>
                <a:sym typeface="Wingdings" pitchFamily="2" charset="2"/>
              </a:rPr>
              <a:t> --(C-terminal)</a:t>
            </a:r>
            <a:r>
              <a:rPr lang="en-US" sz="2000" b="0" baseline="30000" dirty="0" smtClean="0">
                <a:latin typeface="Times New Roman" pitchFamily="18" charset="0"/>
                <a:cs typeface="Times New Roman" pitchFamily="18" charset="0"/>
                <a:sym typeface="Wingdings" pitchFamily="2" charset="2"/>
              </a:rPr>
              <a:t> </a:t>
            </a:r>
            <a:r>
              <a:rPr lang="en-US" sz="2000" b="0" dirty="0" smtClean="0">
                <a:latin typeface="Times New Roman" pitchFamily="18" charset="0"/>
                <a:cs typeface="Times New Roman" pitchFamily="18" charset="0"/>
                <a:sym typeface="Wingdings" pitchFamily="2" charset="2"/>
              </a:rPr>
              <a:t>                                                                 	                                                 |                                                                        	                                                 CH</a:t>
            </a:r>
            <a:r>
              <a:rPr lang="en-US" sz="2000" b="0" baseline="-25000" dirty="0" smtClean="0">
                <a:latin typeface="Times New Roman" pitchFamily="18" charset="0"/>
                <a:cs typeface="Times New Roman" pitchFamily="18" charset="0"/>
                <a:sym typeface="Wingdings" pitchFamily="2" charset="2"/>
              </a:rPr>
              <a:t>3</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78562"/>
          </a:xfrm>
        </p:spPr>
        <p:txBody>
          <a:bodyPr>
            <a:noAutofit/>
          </a:bodyPr>
          <a:lstStyle/>
          <a:p>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800" b="0" dirty="0" smtClean="0">
                <a:latin typeface="Times New Roman" pitchFamily="18" charset="0"/>
                <a:cs typeface="Times New Roman" pitchFamily="18" charset="0"/>
              </a:rPr>
              <a:t>Amino Acids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400" b="0" dirty="0" smtClean="0">
                <a:latin typeface="Times New Roman" pitchFamily="18" charset="0"/>
                <a:cs typeface="Times New Roman" pitchFamily="18" charset="0"/>
              </a:rPr>
              <a:t>These are the compounds which contain both amino and carboxylic group</a:t>
            </a:r>
            <a:r>
              <a:rPr lang="en-US" sz="2800" b="0" dirty="0" smtClean="0">
                <a:latin typeface="Times New Roman" pitchFamily="18" charset="0"/>
                <a:cs typeface="Times New Roman" pitchFamily="18" charset="0"/>
              </a:rPr>
              <a:t>.  </a:t>
            </a:r>
            <a:r>
              <a:rPr lang="en-US" sz="2400" b="0" dirty="0" smtClean="0">
                <a:latin typeface="Times New Roman" pitchFamily="18" charset="0"/>
                <a:cs typeface="Times New Roman" pitchFamily="18" charset="0"/>
              </a:rPr>
              <a:t>The amino group may be present at </a:t>
            </a:r>
            <a:r>
              <a:rPr lang="el-GR" sz="2400" b="0" dirty="0" smtClean="0">
                <a:latin typeface="Times New Roman" pitchFamily="18" charset="0"/>
                <a:cs typeface="Times New Roman" pitchFamily="18" charset="0"/>
              </a:rPr>
              <a:t>α</a:t>
            </a:r>
            <a:r>
              <a:rPr lang="en-US" sz="2400" b="0" dirty="0" smtClean="0">
                <a:latin typeface="Times New Roman" pitchFamily="18" charset="0"/>
                <a:cs typeface="Times New Roman" pitchFamily="18" charset="0"/>
              </a:rPr>
              <a:t> ,</a:t>
            </a:r>
            <a:r>
              <a:rPr lang="el-GR" sz="2400" b="0" dirty="0" smtClean="0">
                <a:latin typeface="Times New Roman" pitchFamily="18" charset="0"/>
                <a:cs typeface="Times New Roman" pitchFamily="18" charset="0"/>
              </a:rPr>
              <a:t>β</a:t>
            </a:r>
            <a:r>
              <a:rPr lang="en-US" sz="2400" b="0" dirty="0" smtClean="0">
                <a:latin typeface="Times New Roman" pitchFamily="18" charset="0"/>
                <a:cs typeface="Times New Roman" pitchFamily="18" charset="0"/>
              </a:rPr>
              <a:t> and </a:t>
            </a:r>
            <a:r>
              <a:rPr lang="el-GR" sz="2400" b="0" dirty="0" smtClean="0">
                <a:latin typeface="Times New Roman" pitchFamily="18" charset="0"/>
                <a:cs typeface="Times New Roman" pitchFamily="18" charset="0"/>
              </a:rPr>
              <a:t>γ</a:t>
            </a:r>
            <a:r>
              <a:rPr lang="en-US" sz="2400" b="0" dirty="0" smtClean="0">
                <a:latin typeface="Times New Roman" pitchFamily="18" charset="0"/>
                <a:cs typeface="Times New Roman" pitchFamily="18" charset="0"/>
              </a:rPr>
              <a:t> position to the carboxylic group.</a:t>
            </a:r>
            <a:br>
              <a:rPr lang="en-US" sz="24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a:t>
            </a:r>
            <a:br>
              <a:rPr lang="en-US" sz="24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a:t>
            </a:r>
            <a:r>
              <a:rPr lang="el-GR" sz="2400" b="0" dirty="0" smtClean="0">
                <a:latin typeface="Times New Roman" pitchFamily="18" charset="0"/>
                <a:cs typeface="Times New Roman" pitchFamily="18" charset="0"/>
              </a:rPr>
              <a:t>α</a:t>
            </a:r>
            <a:r>
              <a:rPr lang="en-US" sz="2400" b="0" dirty="0" smtClean="0">
                <a:latin typeface="Times New Roman" pitchFamily="18" charset="0"/>
                <a:cs typeface="Times New Roman" pitchFamily="18" charset="0"/>
              </a:rPr>
              <a:t> - Amino acids</a:t>
            </a:r>
            <a:br>
              <a:rPr lang="en-US" sz="24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These are the acids in which the amino group is present at  </a:t>
            </a:r>
            <a:r>
              <a:rPr lang="el-GR" sz="2400" b="0" dirty="0" smtClean="0">
                <a:latin typeface="Times New Roman" pitchFamily="18" charset="0"/>
                <a:cs typeface="Times New Roman" pitchFamily="18" charset="0"/>
              </a:rPr>
              <a:t>α</a:t>
            </a:r>
            <a:r>
              <a:rPr lang="en-US" sz="2400" b="0" dirty="0" smtClean="0">
                <a:latin typeface="Times New Roman" pitchFamily="18" charset="0"/>
                <a:cs typeface="Times New Roman" pitchFamily="18" charset="0"/>
              </a:rPr>
              <a:t> - position to the carboxylic group. For example.</a:t>
            </a:r>
            <a:br>
              <a:rPr lang="en-US" sz="24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CH</a:t>
            </a:r>
            <a:r>
              <a:rPr lang="en-US" sz="2400" b="0" baseline="-25000" dirty="0" smtClean="0">
                <a:latin typeface="Times New Roman" pitchFamily="18" charset="0"/>
                <a:cs typeface="Times New Roman" pitchFamily="18" charset="0"/>
              </a:rPr>
              <a:t>2</a:t>
            </a:r>
            <a:r>
              <a:rPr lang="en-US" sz="2400" b="0" dirty="0" smtClean="0">
                <a:latin typeface="Times New Roman" pitchFamily="18" charset="0"/>
                <a:cs typeface="Times New Roman" pitchFamily="18" charset="0"/>
              </a:rPr>
              <a:t>COOH         CH</a:t>
            </a:r>
            <a:r>
              <a:rPr lang="en-US" sz="2400" b="0" baseline="-25000" dirty="0" smtClean="0">
                <a:latin typeface="Times New Roman" pitchFamily="18" charset="0"/>
                <a:cs typeface="Times New Roman" pitchFamily="18" charset="0"/>
              </a:rPr>
              <a:t>3</a:t>
            </a:r>
            <a:r>
              <a:rPr lang="en-US" sz="2400" b="0" dirty="0" smtClean="0">
                <a:latin typeface="Times New Roman" pitchFamily="18" charset="0"/>
                <a:cs typeface="Times New Roman" pitchFamily="18" charset="0"/>
              </a:rPr>
              <a:t>CHCOOH</a:t>
            </a:r>
            <a:br>
              <a:rPr lang="en-US" sz="24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                                    |</a:t>
            </a:r>
            <a:br>
              <a:rPr lang="en-US" sz="24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NH</a:t>
            </a:r>
            <a:r>
              <a:rPr lang="en-US" sz="2400" b="0" baseline="-25000" dirty="0" smtClean="0">
                <a:latin typeface="Times New Roman" pitchFamily="18" charset="0"/>
                <a:cs typeface="Times New Roman" pitchFamily="18" charset="0"/>
              </a:rPr>
              <a:t>2</a:t>
            </a:r>
            <a:r>
              <a:rPr lang="en-US" sz="2400" b="0" dirty="0" smtClean="0">
                <a:latin typeface="Times New Roman" pitchFamily="18" charset="0"/>
                <a:cs typeface="Times New Roman" pitchFamily="18" charset="0"/>
              </a:rPr>
              <a:t>                              </a:t>
            </a:r>
            <a:r>
              <a:rPr lang="en-US" sz="2400" b="0" dirty="0" err="1" smtClean="0">
                <a:latin typeface="Times New Roman" pitchFamily="18" charset="0"/>
                <a:cs typeface="Times New Roman" pitchFamily="18" charset="0"/>
              </a:rPr>
              <a:t>NH</a:t>
            </a:r>
            <a:r>
              <a:rPr lang="en-US" sz="2400" b="0" baseline="-25000" dirty="0" err="1" smtClean="0">
                <a:latin typeface="Times New Roman" pitchFamily="18" charset="0"/>
                <a:cs typeface="Times New Roman" pitchFamily="18" charset="0"/>
              </a:rPr>
              <a:t>2</a:t>
            </a:r>
            <a:r>
              <a:rPr lang="en-US" sz="2400" b="0" dirty="0" smtClean="0">
                <a:latin typeface="Times New Roman" pitchFamily="18" charset="0"/>
                <a:cs typeface="Times New Roman" pitchFamily="18" charset="0"/>
              </a:rPr>
              <a:t/>
            </a:r>
            <a:br>
              <a:rPr lang="en-US" sz="24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2-Aminoethanoic acid       2-Aminopropanoic acid</a:t>
            </a:r>
            <a:br>
              <a:rPr lang="en-US" sz="24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a:t>
            </a:r>
            <a:r>
              <a:rPr lang="en-US" sz="2400" b="0" dirty="0" err="1" smtClean="0">
                <a:latin typeface="Times New Roman" pitchFamily="18" charset="0"/>
                <a:cs typeface="Times New Roman" pitchFamily="18" charset="0"/>
              </a:rPr>
              <a:t>Glycine</a:t>
            </a:r>
            <a:r>
              <a:rPr lang="en-US" sz="2400" b="0" dirty="0" smtClean="0">
                <a:latin typeface="Times New Roman" pitchFamily="18" charset="0"/>
                <a:cs typeface="Times New Roman" pitchFamily="18" charset="0"/>
              </a:rPr>
              <a:t>                              </a:t>
            </a:r>
            <a:r>
              <a:rPr lang="en-US" sz="2400" b="0" dirty="0" err="1" smtClean="0">
                <a:latin typeface="Times New Roman" pitchFamily="18" charset="0"/>
                <a:cs typeface="Times New Roman" pitchFamily="18" charset="0"/>
              </a:rPr>
              <a:t>Alanine</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Gly</a:t>
            </a:r>
            <a:r>
              <a:rPr lang="en-US" sz="2400" dirty="0" smtClean="0">
                <a:latin typeface="Times New Roman" pitchFamily="18" charset="0"/>
                <a:cs typeface="Times New Roman" pitchFamily="18" charset="0"/>
              </a:rPr>
              <a:t>                                      Ala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1800" dirty="0" smtClean="0"/>
              <a:t/>
            </a:r>
            <a:br>
              <a:rPr lang="en-US" sz="1800" dirty="0" smtClean="0"/>
            </a:br>
            <a:r>
              <a:rPr lang="en-US" sz="1800" dirty="0" smtClean="0"/>
              <a:t/>
            </a:r>
            <a:br>
              <a:rPr lang="en-US" sz="1800" dirty="0" smtClean="0"/>
            </a:br>
            <a:r>
              <a:rPr lang="en-US" sz="1400" dirty="0"/>
              <a:t/>
            </a:r>
            <a:br>
              <a:rPr lang="en-US" sz="1400" dirty="0"/>
            </a:br>
            <a:r>
              <a:rPr lang="en-US" sz="1400" dirty="0"/>
              <a:t> </a:t>
            </a:r>
            <a:br>
              <a:rPr lang="en-US" sz="1400" dirty="0"/>
            </a:br>
            <a:endParaRPr lang="en-US" sz="1400" dirty="0"/>
          </a:p>
        </p:txBody>
      </p:sp>
      <p:sp>
        <p:nvSpPr>
          <p:cNvPr id="3" name="TextBox 2"/>
          <p:cNvSpPr txBox="1"/>
          <p:nvPr/>
        </p:nvSpPr>
        <p:spPr>
          <a:xfrm>
            <a:off x="5791200" y="-228600"/>
            <a:ext cx="184731" cy="369332"/>
          </a:xfrm>
          <a:prstGeom prst="rect">
            <a:avLst/>
          </a:prstGeom>
          <a:noFill/>
        </p:spPr>
        <p:txBody>
          <a:bodyPr wrap="none" rtlCol="0">
            <a:spAutoFit/>
          </a:bodyPr>
          <a:lstStyle/>
          <a:p>
            <a:endParaRPr lang="en-US" dirty="0"/>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grpId="0" nodeType="clickEffect">
                                  <p:stCondLst>
                                    <p:cond delay="0"/>
                                  </p:stCondLst>
                                  <p:childTnLst>
                                    <p:animEffect transition="out" filter="box(in)">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668962"/>
          </a:xfrm>
        </p:spPr>
        <p:txBody>
          <a:bodyPr>
            <a:noAutofit/>
          </a:bodyPr>
          <a:lstStyle/>
          <a:p>
            <a:r>
              <a:rPr lang="en-US" sz="2800" b="0" dirty="0" smtClean="0">
                <a:latin typeface="Times New Roman" pitchFamily="18" charset="0"/>
                <a:cs typeface="Times New Roman" pitchFamily="18" charset="0"/>
              </a:rPr>
              <a:t>               </a:t>
            </a:r>
            <a:br>
              <a:rPr lang="en-US" sz="2800" b="0" dirty="0" smtClean="0">
                <a:latin typeface="Times New Roman" pitchFamily="18" charset="0"/>
                <a:cs typeface="Times New Roman" pitchFamily="18" charset="0"/>
              </a:rPr>
            </a:br>
            <a:r>
              <a:rPr lang="en-US" sz="2800" b="0" dirty="0" smtClean="0">
                <a:latin typeface="Times New Roman" pitchFamily="18" charset="0"/>
                <a:cs typeface="Times New Roman" pitchFamily="18" charset="0"/>
              </a:rPr>
              <a:t/>
            </a:r>
            <a:br>
              <a:rPr lang="en-US" sz="2800" b="0" dirty="0" smtClean="0">
                <a:latin typeface="Times New Roman" pitchFamily="18" charset="0"/>
                <a:cs typeface="Times New Roman" pitchFamily="18" charset="0"/>
              </a:rPr>
            </a:br>
            <a:r>
              <a:rPr lang="en-US" sz="2800" b="0" dirty="0" smtClean="0">
                <a:latin typeface="Times New Roman" pitchFamily="18" charset="0"/>
                <a:cs typeface="Times New Roman" pitchFamily="18" charset="0"/>
              </a:rPr>
              <a:t/>
            </a:r>
            <a:br>
              <a:rPr lang="en-US" sz="2800" b="0" dirty="0" smtClean="0">
                <a:latin typeface="Times New Roman" pitchFamily="18" charset="0"/>
                <a:cs typeface="Times New Roman" pitchFamily="18" charset="0"/>
              </a:rPr>
            </a:br>
            <a:r>
              <a:rPr lang="en-US" sz="2800" b="0" dirty="0" smtClean="0">
                <a:latin typeface="Times New Roman" pitchFamily="18" charset="0"/>
                <a:cs typeface="Times New Roman" pitchFamily="18" charset="0"/>
              </a:rPr>
              <a:t/>
            </a:r>
            <a:br>
              <a:rPr lang="en-US" sz="2800" b="0" dirty="0" smtClean="0">
                <a:latin typeface="Times New Roman" pitchFamily="18" charset="0"/>
                <a:cs typeface="Times New Roman" pitchFamily="18" charset="0"/>
              </a:rPr>
            </a:br>
            <a:r>
              <a:rPr lang="en-US" sz="2800" b="0" dirty="0" smtClean="0">
                <a:latin typeface="Times New Roman" pitchFamily="18" charset="0"/>
                <a:cs typeface="Times New Roman" pitchFamily="18" charset="0"/>
              </a:rPr>
              <a:t>                    Structure of –Amino acids</a:t>
            </a:r>
            <a:br>
              <a:rPr lang="en-US" sz="2800" b="0" dirty="0" smtClean="0">
                <a:latin typeface="Times New Roman" pitchFamily="18" charset="0"/>
                <a:cs typeface="Times New Roman" pitchFamily="18" charset="0"/>
              </a:rPr>
            </a:br>
            <a:r>
              <a:rPr lang="en-US" sz="2800" b="0" dirty="0" smtClean="0">
                <a:latin typeface="Times New Roman" pitchFamily="18" charset="0"/>
                <a:cs typeface="Times New Roman" pitchFamily="18" charset="0"/>
              </a:rPr>
              <a:t/>
            </a:r>
            <a:br>
              <a:rPr lang="en-US" sz="2800" b="0" dirty="0" smtClean="0">
                <a:latin typeface="Times New Roman" pitchFamily="18" charset="0"/>
                <a:cs typeface="Times New Roman" pitchFamily="18" charset="0"/>
              </a:rPr>
            </a:br>
            <a:r>
              <a:rPr lang="en-US" sz="2800" b="0" dirty="0" smtClean="0">
                <a:latin typeface="Times New Roman" pitchFamily="18" charset="0"/>
                <a:cs typeface="Times New Roman" pitchFamily="18" charset="0"/>
              </a:rPr>
              <a:t>  </a:t>
            </a:r>
            <a:r>
              <a:rPr lang="el-GR" sz="2800" b="0" dirty="0" smtClean="0">
                <a:latin typeface="Times New Roman" pitchFamily="18" charset="0"/>
                <a:cs typeface="Times New Roman" pitchFamily="18" charset="0"/>
              </a:rPr>
              <a:t>α</a:t>
            </a:r>
            <a:r>
              <a:rPr lang="en-US" sz="2800" b="0" dirty="0" smtClean="0">
                <a:latin typeface="Times New Roman" pitchFamily="18" charset="0"/>
                <a:cs typeface="Times New Roman" pitchFamily="18" charset="0"/>
              </a:rPr>
              <a:t> </a:t>
            </a:r>
            <a:r>
              <a:rPr lang="en-US" sz="2400" b="0" dirty="0" smtClean="0">
                <a:latin typeface="Times New Roman" pitchFamily="18" charset="0"/>
                <a:cs typeface="Times New Roman" pitchFamily="18" charset="0"/>
              </a:rPr>
              <a:t>- Amino acids are generally represented as</a:t>
            </a:r>
            <a:br>
              <a:rPr lang="en-US" sz="24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a:t>
            </a:r>
            <a:br>
              <a:rPr lang="en-US" sz="24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R—CH---COOH</a:t>
            </a:r>
            <a:br>
              <a:rPr lang="en-US" sz="24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a:t>
            </a:r>
            <a:br>
              <a:rPr lang="en-US" sz="24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NH</a:t>
            </a:r>
            <a:r>
              <a:rPr lang="en-US" sz="2800" b="0" baseline="-25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However they exist as dipolar ion called </a:t>
            </a:r>
            <a:r>
              <a:rPr lang="en-US" sz="2400" dirty="0" err="1" smtClean="0">
                <a:latin typeface="Times New Roman" pitchFamily="18" charset="0"/>
                <a:cs typeface="Times New Roman" pitchFamily="18" charset="0"/>
              </a:rPr>
              <a:t>Zwitterion</a:t>
            </a:r>
            <a:r>
              <a:rPr lang="en-US" sz="2400" dirty="0" smtClean="0">
                <a:latin typeface="Times New Roman" pitchFamily="18" charset="0"/>
                <a:cs typeface="Times New Roman" pitchFamily="18" charset="0"/>
              </a:rPr>
              <a:t> or internal salt</a:t>
            </a:r>
            <a:r>
              <a:rPr lang="en-US" sz="2400" b="0" dirty="0" smtClean="0">
                <a:latin typeface="Times New Roman" pitchFamily="18" charset="0"/>
                <a:cs typeface="Times New Roman" pitchFamily="18" charset="0"/>
              </a:rPr>
              <a:t> structure.</a:t>
            </a:r>
            <a:r>
              <a:rPr lang="en-US" sz="2800" baseline="-25000" dirty="0" smtClean="0">
                <a:latin typeface="Times New Roman" pitchFamily="18" charset="0"/>
                <a:cs typeface="Times New Roman" pitchFamily="18" charset="0"/>
              </a:rPr>
              <a:t/>
            </a:r>
            <a:br>
              <a:rPr lang="en-US" sz="2800" baseline="-25000" dirty="0" smtClean="0">
                <a:latin typeface="Times New Roman" pitchFamily="18" charset="0"/>
                <a:cs typeface="Times New Roman" pitchFamily="18" charset="0"/>
              </a:rPr>
            </a:br>
            <a:r>
              <a:rPr lang="en-US" sz="2800" baseline="-25000" dirty="0" smtClean="0">
                <a:latin typeface="Times New Roman" pitchFamily="18" charset="0"/>
                <a:cs typeface="Times New Roman" pitchFamily="18" charset="0"/>
              </a:rPr>
              <a:t/>
            </a:r>
            <a:br>
              <a:rPr lang="en-US" sz="2800" baseline="-2500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R—CH---COO</a:t>
            </a:r>
            <a:r>
              <a:rPr lang="en-US" sz="2400" b="0" baseline="30000" dirty="0" smtClean="0">
                <a:latin typeface="Times New Roman" pitchFamily="18" charset="0"/>
                <a:cs typeface="Times New Roman" pitchFamily="18" charset="0"/>
              </a:rPr>
              <a:t>-</a:t>
            </a:r>
            <a:r>
              <a:rPr lang="en-US" sz="2400" b="0" dirty="0" smtClean="0">
                <a:latin typeface="Times New Roman" pitchFamily="18" charset="0"/>
                <a:cs typeface="Times New Roman" pitchFamily="18" charset="0"/>
              </a:rPr>
              <a:t/>
            </a:r>
            <a:br>
              <a:rPr lang="en-US" sz="24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a:t>
            </a:r>
            <a:br>
              <a:rPr lang="en-US" sz="24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a:t>
            </a:r>
            <a:r>
              <a:rPr lang="en-US" sz="2400" b="0" baseline="30000" dirty="0" smtClean="0">
                <a:latin typeface="Times New Roman" pitchFamily="18" charset="0"/>
                <a:cs typeface="Times New Roman" pitchFamily="18" charset="0"/>
              </a:rPr>
              <a:t>+</a:t>
            </a:r>
            <a:r>
              <a:rPr lang="en-US" sz="2400" b="0" dirty="0" smtClean="0">
                <a:latin typeface="Times New Roman" pitchFamily="18" charset="0"/>
                <a:cs typeface="Times New Roman" pitchFamily="18" charset="0"/>
              </a:rPr>
              <a:t> NH</a:t>
            </a:r>
            <a:r>
              <a:rPr lang="en-US" sz="2400" b="0" baseline="-25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1800" dirty="0" smtClean="0"/>
              <a:t/>
            </a:r>
            <a:br>
              <a:rPr lang="en-US" sz="1800" dirty="0" smtClean="0"/>
            </a:br>
            <a:r>
              <a:rPr lang="en-US" sz="1400" dirty="0" smtClean="0"/>
              <a:t/>
            </a:r>
            <a:br>
              <a:rPr lang="en-US" sz="1400" dirty="0" smtClean="0"/>
            </a:br>
            <a:r>
              <a:rPr lang="en-US" sz="1400" dirty="0" smtClean="0"/>
              <a:t> </a:t>
            </a:r>
            <a:br>
              <a:rPr lang="en-US" sz="1400" dirty="0" smtClean="0"/>
            </a:br>
            <a:endParaRPr lang="en-US" sz="1400" dirty="0"/>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grpId="0" nodeType="clickEffect">
                                  <p:stCondLst>
                                    <p:cond delay="0"/>
                                  </p:stCondLst>
                                  <p:childTnLst>
                                    <p:animEffect transition="out" filter="box(in)">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5943600"/>
          </a:xfrm>
        </p:spPr>
        <p:txBody>
          <a:bodyPr>
            <a:noAutofit/>
          </a:bodyPr>
          <a:lstStyle/>
          <a:p>
            <a:pPr algn="l"/>
            <a:r>
              <a:rPr lang="en-US" sz="2800" b="1" dirty="0" smtClean="0"/>
              <a:t/>
            </a:r>
            <a:br>
              <a:rPr lang="en-US" sz="2800" b="1" dirty="0" smtClean="0"/>
            </a:br>
            <a:r>
              <a:rPr lang="en-US" sz="2800" dirty="0" smtClean="0"/>
              <a:t/>
            </a:r>
            <a:br>
              <a:rPr lang="en-US" sz="2800" dirty="0" smtClean="0"/>
            </a:br>
            <a:r>
              <a:rPr lang="en-US" sz="2800" dirty="0" smtClean="0"/>
              <a:t/>
            </a:r>
            <a:br>
              <a:rPr lang="en-US" sz="2800" dirty="0" smtClean="0"/>
            </a:br>
            <a:r>
              <a:rPr lang="en-US" sz="2800" dirty="0" smtClean="0"/>
              <a:t>     </a:t>
            </a:r>
            <a:br>
              <a:rPr lang="en-US" sz="2800" dirty="0" smtClean="0"/>
            </a:br>
            <a:r>
              <a:rPr lang="en-US" sz="2800" dirty="0" smtClean="0"/>
              <a:t>     </a:t>
            </a:r>
            <a:r>
              <a:rPr lang="en-US" sz="2800" b="0" dirty="0" smtClean="0">
                <a:latin typeface="Times New Roman" pitchFamily="18" charset="0"/>
                <a:cs typeface="Times New Roman" pitchFamily="18" charset="0"/>
              </a:rPr>
              <a:t>Evidences in </a:t>
            </a:r>
            <a:r>
              <a:rPr lang="en-US" sz="2800" b="0" dirty="0" err="1" smtClean="0">
                <a:latin typeface="Times New Roman" pitchFamily="18" charset="0"/>
                <a:cs typeface="Times New Roman" pitchFamily="18" charset="0"/>
              </a:rPr>
              <a:t>favour</a:t>
            </a:r>
            <a:r>
              <a:rPr lang="en-US" sz="2800" b="0" dirty="0" smtClean="0">
                <a:latin typeface="Times New Roman" pitchFamily="18" charset="0"/>
                <a:cs typeface="Times New Roman" pitchFamily="18" charset="0"/>
              </a:rPr>
              <a:t> of dipolar ionic structure</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2400" b="0" dirty="0" smtClean="0">
                <a:solidFill>
                  <a:srgbClr val="FF0000"/>
                </a:solidFill>
                <a:latin typeface="Times New Roman" pitchFamily="18" charset="0"/>
                <a:cs typeface="Times New Roman" pitchFamily="18" charset="0"/>
              </a:rPr>
              <a:t>1. Non-volatile crystalline solids with high melting points.</a:t>
            </a:r>
            <a:r>
              <a:rPr lang="en-US" sz="3600" dirty="0" smtClean="0">
                <a:solidFill>
                  <a:srgbClr val="FF0000"/>
                </a:solidFill>
                <a:latin typeface="Times New Roman" pitchFamily="18" charset="0"/>
                <a:cs typeface="Times New Roman" pitchFamily="18" charset="0"/>
              </a:rPr>
              <a:t/>
            </a:r>
            <a:br>
              <a:rPr lang="en-US" sz="3600" dirty="0" smtClean="0">
                <a:solidFill>
                  <a:srgbClr val="FF0000"/>
                </a:solidFill>
                <a:latin typeface="Times New Roman" pitchFamily="18" charset="0"/>
                <a:cs typeface="Times New Roman" pitchFamily="18" charset="0"/>
              </a:rPr>
            </a:br>
            <a:r>
              <a:rPr lang="en-US" sz="3600" dirty="0" smtClean="0">
                <a:solidFill>
                  <a:srgbClr val="FF0000"/>
                </a:solidFill>
                <a:latin typeface="Times New Roman" pitchFamily="18" charset="0"/>
                <a:cs typeface="Times New Roman" pitchFamily="18" charset="0"/>
              </a:rPr>
              <a:t/>
            </a:r>
            <a:br>
              <a:rPr lang="en-US" sz="3600" dirty="0" smtClean="0">
                <a:solidFill>
                  <a:srgbClr val="FF0000"/>
                </a:solidFill>
                <a:latin typeface="Times New Roman" pitchFamily="18" charset="0"/>
                <a:cs typeface="Times New Roman" pitchFamily="18" charset="0"/>
              </a:rPr>
            </a:br>
            <a:r>
              <a:rPr lang="en-US" sz="2400" b="0" dirty="0" smtClean="0">
                <a:solidFill>
                  <a:srgbClr val="FF0000"/>
                </a:solidFill>
                <a:latin typeface="Times New Roman" pitchFamily="18" charset="0"/>
                <a:cs typeface="Times New Roman" pitchFamily="18" charset="0"/>
              </a:rPr>
              <a:t>2. Insoluble in non-polar solvents (benzene, ether), soluble in polar solvents like water.</a:t>
            </a:r>
            <a:r>
              <a:rPr lang="en-US" sz="3600" dirty="0">
                <a:solidFill>
                  <a:srgbClr val="FF0000"/>
                </a:solidFill>
                <a:latin typeface="Times New Roman" pitchFamily="18" charset="0"/>
                <a:cs typeface="Times New Roman" pitchFamily="18" charset="0"/>
              </a:rPr>
              <a:t/>
            </a:r>
            <a:br>
              <a:rPr lang="en-US" sz="3600" dirty="0">
                <a:solidFill>
                  <a:srgbClr val="FF0000"/>
                </a:solidFill>
                <a:latin typeface="Times New Roman" pitchFamily="18" charset="0"/>
                <a:cs typeface="Times New Roman" pitchFamily="18" charset="0"/>
              </a:rPr>
            </a:br>
            <a:r>
              <a:rPr lang="en-US" sz="3600" dirty="0" smtClean="0">
                <a:solidFill>
                  <a:srgbClr val="FF0000"/>
                </a:solidFill>
                <a:latin typeface="Times New Roman" pitchFamily="18" charset="0"/>
                <a:cs typeface="Times New Roman" pitchFamily="18" charset="0"/>
              </a:rPr>
              <a:t/>
            </a:r>
            <a:br>
              <a:rPr lang="en-US" sz="3600" dirty="0" smtClean="0">
                <a:solidFill>
                  <a:srgbClr val="FF0000"/>
                </a:solidFill>
                <a:latin typeface="Times New Roman" pitchFamily="18" charset="0"/>
                <a:cs typeface="Times New Roman" pitchFamily="18" charset="0"/>
              </a:rPr>
            </a:br>
            <a:r>
              <a:rPr lang="en-US" sz="2400" b="0" dirty="0" smtClean="0">
                <a:solidFill>
                  <a:srgbClr val="FF0000"/>
                </a:solidFill>
                <a:latin typeface="Times New Roman" pitchFamily="18" charset="0"/>
                <a:cs typeface="Times New Roman" pitchFamily="18" charset="0"/>
              </a:rPr>
              <a:t>3. Their aq. Solution behave like solutions of substances with high dipole moments.</a:t>
            </a:r>
            <a:r>
              <a:rPr lang="en-US" sz="3600" dirty="0" smtClean="0">
                <a:solidFill>
                  <a:srgbClr val="FF0000"/>
                </a:solidFill>
                <a:latin typeface="Times New Roman" pitchFamily="18" charset="0"/>
                <a:cs typeface="Times New Roman" pitchFamily="18" charset="0"/>
              </a:rPr>
              <a:t/>
            </a:r>
            <a:br>
              <a:rPr lang="en-US" sz="3600" dirty="0" smtClean="0">
                <a:solidFill>
                  <a:srgbClr val="FF0000"/>
                </a:solidFill>
                <a:latin typeface="Times New Roman" pitchFamily="18" charset="0"/>
                <a:cs typeface="Times New Roman" pitchFamily="18" charset="0"/>
              </a:rPr>
            </a:br>
            <a:r>
              <a:rPr lang="en-US" sz="3600" dirty="0" smtClean="0">
                <a:solidFill>
                  <a:srgbClr val="FF0000"/>
                </a:solidFill>
                <a:latin typeface="Times New Roman" pitchFamily="18" charset="0"/>
                <a:cs typeface="Times New Roman" pitchFamily="18" charset="0"/>
              </a:rPr>
              <a:t/>
            </a:r>
            <a:br>
              <a:rPr lang="en-US" sz="3600" dirty="0" smtClean="0">
                <a:solidFill>
                  <a:srgbClr val="FF0000"/>
                </a:solidFill>
                <a:latin typeface="Times New Roman" pitchFamily="18" charset="0"/>
                <a:cs typeface="Times New Roman" pitchFamily="18" charset="0"/>
              </a:rPr>
            </a:br>
            <a:r>
              <a:rPr lang="en-US" sz="2400" b="0" dirty="0" smtClean="0">
                <a:solidFill>
                  <a:srgbClr val="FF0000"/>
                </a:solidFill>
                <a:latin typeface="Times New Roman" pitchFamily="18" charset="0"/>
                <a:cs typeface="Times New Roman" pitchFamily="18" charset="0"/>
              </a:rPr>
              <a:t>4. Low acidity and basicity constants in comparison to carboxylic acids and aliphatic amines.</a:t>
            </a:r>
            <a:r>
              <a:rPr lang="en-US" sz="3600" dirty="0">
                <a:solidFill>
                  <a:srgbClr val="FF0000"/>
                </a:solidFill>
                <a:latin typeface="Times New Roman" pitchFamily="18" charset="0"/>
                <a:cs typeface="Times New Roman" pitchFamily="18" charset="0"/>
              </a:rPr>
              <a:t/>
            </a:r>
            <a:br>
              <a:rPr lang="en-US" sz="3600" dirty="0">
                <a:solidFill>
                  <a:srgbClr val="FF0000"/>
                </a:solidFill>
                <a:latin typeface="Times New Roman" pitchFamily="18" charset="0"/>
                <a:cs typeface="Times New Roman" pitchFamily="18" charset="0"/>
              </a:rPr>
            </a:br>
            <a:r>
              <a:rPr lang="en-US" sz="3600" dirty="0" smtClean="0">
                <a:solidFill>
                  <a:srgbClr val="FF0000"/>
                </a:solidFill>
                <a:latin typeface="Times New Roman" pitchFamily="18" charset="0"/>
                <a:cs typeface="Times New Roman" pitchFamily="18" charset="0"/>
              </a:rPr>
              <a:t/>
            </a:r>
            <a:br>
              <a:rPr lang="en-US" sz="3600" dirty="0" smtClean="0">
                <a:solidFill>
                  <a:srgbClr val="FF0000"/>
                </a:solidFill>
                <a:latin typeface="Times New Roman" pitchFamily="18" charset="0"/>
                <a:cs typeface="Times New Roman" pitchFamily="18" charset="0"/>
              </a:rPr>
            </a:br>
            <a:r>
              <a:rPr lang="en-US" sz="2400" b="0" dirty="0" smtClean="0">
                <a:solidFill>
                  <a:srgbClr val="FF0000"/>
                </a:solidFill>
                <a:latin typeface="Times New Roman" pitchFamily="18" charset="0"/>
                <a:cs typeface="Times New Roman" pitchFamily="18" charset="0"/>
              </a:rPr>
              <a:t>5. No band characteristic of free –NH</a:t>
            </a:r>
            <a:r>
              <a:rPr lang="en-US" sz="2400" b="0" baseline="-25000" dirty="0" smtClean="0">
                <a:solidFill>
                  <a:srgbClr val="FF0000"/>
                </a:solidFill>
                <a:latin typeface="Times New Roman" pitchFamily="18" charset="0"/>
                <a:cs typeface="Times New Roman" pitchFamily="18" charset="0"/>
              </a:rPr>
              <a:t>2 </a:t>
            </a:r>
            <a:r>
              <a:rPr lang="en-US" sz="2400" b="0" dirty="0" smtClean="0">
                <a:solidFill>
                  <a:srgbClr val="FF0000"/>
                </a:solidFill>
                <a:latin typeface="Times New Roman" pitchFamily="18" charset="0"/>
                <a:cs typeface="Times New Roman" pitchFamily="18" charset="0"/>
              </a:rPr>
              <a:t>and –COOH groups in spectroscopy. </a:t>
            </a:r>
            <a:r>
              <a:rPr lang="en-US" sz="2800" b="1" dirty="0" smtClean="0"/>
              <a:t/>
            </a:r>
            <a:br>
              <a:rPr lang="en-US" sz="2800" b="1" dirty="0" smtClean="0"/>
            </a:br>
            <a:r>
              <a:rPr lang="en-US" sz="2800" b="1" dirty="0"/>
              <a:t/>
            </a:r>
            <a:br>
              <a:rPr lang="en-US" sz="2800" b="1" dirty="0"/>
            </a:br>
            <a:r>
              <a:rPr lang="en-US" sz="2800" dirty="0"/>
              <a:t/>
            </a:r>
            <a:br>
              <a:rPr lang="en-US" sz="2800" dirty="0"/>
            </a:br>
            <a:r>
              <a:rPr lang="en-US" sz="2800" dirty="0"/>
              <a:t/>
            </a:r>
            <a:br>
              <a:rPr lang="en-US" sz="2800" dirty="0"/>
            </a:br>
            <a:endParaRPr lang="en-US" sz="2800" dirty="0"/>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5943600"/>
          </a:xfrm>
        </p:spPr>
        <p:txBody>
          <a:bodyPr>
            <a:noAutofit/>
          </a:bodyPr>
          <a:lstStyle/>
          <a:p>
            <a:r>
              <a:rPr lang="en-US" sz="3200" dirty="0" smtClean="0">
                <a:solidFill>
                  <a:schemeClr val="tx2">
                    <a:lumMod val="75000"/>
                  </a:schemeClr>
                </a:solidFill>
                <a:latin typeface="Times New Roman" pitchFamily="18" charset="0"/>
                <a:cs typeface="Times New Roman" pitchFamily="18" charset="0"/>
              </a:rPr>
              <a:t>       </a:t>
            </a:r>
            <a:br>
              <a:rPr lang="en-US" sz="3200" dirty="0" smtClean="0">
                <a:solidFill>
                  <a:schemeClr val="tx2">
                    <a:lumMod val="75000"/>
                  </a:schemeClr>
                </a:solidFill>
                <a:latin typeface="Times New Roman" pitchFamily="18" charset="0"/>
                <a:cs typeface="Times New Roman" pitchFamily="18" charset="0"/>
              </a:rPr>
            </a:br>
            <a:r>
              <a:rPr lang="en-US" sz="3200" dirty="0" smtClean="0">
                <a:solidFill>
                  <a:schemeClr val="tx2">
                    <a:lumMod val="75000"/>
                  </a:schemeClr>
                </a:solidFill>
                <a:latin typeface="Times New Roman" pitchFamily="18" charset="0"/>
                <a:cs typeface="Times New Roman" pitchFamily="18" charset="0"/>
              </a:rPr>
              <a:t/>
            </a:r>
            <a:br>
              <a:rPr lang="en-US" sz="3200" dirty="0" smtClean="0">
                <a:solidFill>
                  <a:schemeClr val="tx2">
                    <a:lumMod val="75000"/>
                  </a:schemeClr>
                </a:solidFill>
                <a:latin typeface="Times New Roman" pitchFamily="18" charset="0"/>
                <a:cs typeface="Times New Roman" pitchFamily="18" charset="0"/>
              </a:rPr>
            </a:br>
            <a:r>
              <a:rPr lang="en-US" sz="3200" dirty="0" smtClean="0">
                <a:solidFill>
                  <a:schemeClr val="tx2">
                    <a:lumMod val="75000"/>
                  </a:schemeClr>
                </a:solidFill>
                <a:latin typeface="Times New Roman" pitchFamily="18" charset="0"/>
                <a:cs typeface="Times New Roman" pitchFamily="18" charset="0"/>
              </a:rPr>
              <a:t>            </a:t>
            </a:r>
            <a:r>
              <a:rPr lang="en-US" sz="2400" b="0" dirty="0" smtClean="0">
                <a:solidFill>
                  <a:srgbClr val="FFFF00"/>
                </a:solidFill>
                <a:latin typeface="Times New Roman" pitchFamily="18" charset="0"/>
                <a:cs typeface="Times New Roman" pitchFamily="18" charset="0"/>
              </a:rPr>
              <a:t>Classification of Protein derived Amino acids  </a:t>
            </a:r>
            <a:r>
              <a:rPr lang="en-US" sz="1800" dirty="0">
                <a:latin typeface="Times New Roman" pitchFamily="18" charset="0"/>
                <a:cs typeface="Times New Roman" pitchFamily="18" charset="0"/>
              </a:rPr>
              <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 </a:t>
            </a:r>
            <a:r>
              <a:rPr lang="en-US" sz="2400" b="0" dirty="0" smtClean="0">
                <a:latin typeface="Times New Roman" pitchFamily="18" charset="0"/>
                <a:cs typeface="Times New Roman" pitchFamily="18" charset="0"/>
              </a:rPr>
              <a:t>1. Essential (indispensable) amino acids(10): not synthesized by body and thus required in diet. </a:t>
            </a:r>
            <a:r>
              <a:rPr lang="en-US" sz="2400" b="0" i="1" dirty="0" err="1" smtClean="0">
                <a:latin typeface="Times New Roman" pitchFamily="18" charset="0"/>
                <a:cs typeface="Times New Roman" pitchFamily="18" charset="0"/>
              </a:rPr>
              <a:t>Kwashiorkar</a:t>
            </a:r>
            <a:r>
              <a:rPr lang="en-US" sz="2400" b="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2. Non- essential amino acids: Synthesized by body, may not be present in diet.</a:t>
            </a:r>
            <a:r>
              <a:rPr lang="en-US" sz="2400" b="0" dirty="0" smtClean="0">
                <a:solidFill>
                  <a:srgbClr val="FF0000"/>
                </a:solidFill>
                <a:latin typeface="Times New Roman" pitchFamily="18" charset="0"/>
                <a:cs typeface="Times New Roman" pitchFamily="18" charset="0"/>
              </a:rPr>
              <a:t> </a:t>
            </a: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                   </a:t>
            </a:r>
            <a:r>
              <a:rPr lang="en-US" sz="2400" b="0" dirty="0" smtClean="0">
                <a:solidFill>
                  <a:srgbClr val="FFFF00"/>
                </a:solidFill>
                <a:latin typeface="Times New Roman" pitchFamily="18" charset="0"/>
                <a:cs typeface="Times New Roman" pitchFamily="18" charset="0"/>
              </a:rPr>
              <a:t>Neutral, acidic or basic Amino acids</a:t>
            </a:r>
            <a:r>
              <a:rPr lang="en-US" sz="2800" b="0" dirty="0" smtClean="0">
                <a:solidFill>
                  <a:srgbClr val="FFFF00"/>
                </a:solidFill>
                <a:latin typeface="Times New Roman" pitchFamily="18" charset="0"/>
                <a:cs typeface="Times New Roman" pitchFamily="18" charset="0"/>
              </a:rPr>
              <a:t/>
            </a:r>
            <a:br>
              <a:rPr lang="en-US" sz="2800" b="0" dirty="0" smtClean="0">
                <a:solidFill>
                  <a:srgbClr val="FFFF00"/>
                </a:solidFill>
                <a:latin typeface="Times New Roman" pitchFamily="18" charset="0"/>
                <a:cs typeface="Times New Roman" pitchFamily="18" charset="0"/>
              </a:rPr>
            </a:br>
            <a:r>
              <a:rPr lang="en-US" sz="2000" b="0" dirty="0" smtClean="0">
                <a:solidFill>
                  <a:schemeClr val="tx1"/>
                </a:solidFill>
                <a:latin typeface="Times New Roman" pitchFamily="18" charset="0"/>
                <a:cs typeface="Times New Roman" pitchFamily="18" charset="0"/>
              </a:rPr>
              <a:t>Neutral:    One acidic and one basic group.  </a:t>
            </a:r>
            <a:r>
              <a:rPr lang="en-US" sz="2000" b="0" dirty="0" err="1" smtClean="0">
                <a:solidFill>
                  <a:schemeClr val="tx1"/>
                </a:solidFill>
                <a:latin typeface="Times New Roman" pitchFamily="18" charset="0"/>
                <a:cs typeface="Times New Roman" pitchFamily="18" charset="0"/>
              </a:rPr>
              <a:t>Alanine</a:t>
            </a:r>
            <a:r>
              <a:rPr lang="en-US" sz="2000" b="0" dirty="0" smtClean="0">
                <a:solidFill>
                  <a:schemeClr val="tx1"/>
                </a:solidFill>
                <a:latin typeface="Times New Roman" pitchFamily="18" charset="0"/>
                <a:cs typeface="Times New Roman" pitchFamily="18" charset="0"/>
              </a:rPr>
              <a:t>, Serine</a:t>
            </a:r>
            <a:r>
              <a:rPr lang="en-US" sz="2400" b="0" dirty="0" smtClean="0">
                <a:solidFill>
                  <a:schemeClr val="tx1"/>
                </a:solidFill>
                <a:latin typeface="Times New Roman" pitchFamily="18" charset="0"/>
                <a:cs typeface="Times New Roman" pitchFamily="18" charset="0"/>
              </a:rPr>
              <a:t/>
            </a:r>
            <a:br>
              <a:rPr lang="en-US" sz="2400" b="0" dirty="0" smtClean="0">
                <a:solidFill>
                  <a:schemeClr val="tx1"/>
                </a:solidFill>
                <a:latin typeface="Times New Roman" pitchFamily="18" charset="0"/>
                <a:cs typeface="Times New Roman" pitchFamily="18" charset="0"/>
              </a:rPr>
            </a:br>
            <a:r>
              <a:rPr lang="en-US" sz="2400" b="0" dirty="0" smtClean="0">
                <a:latin typeface="Times New Roman" pitchFamily="18" charset="0"/>
                <a:cs typeface="Times New Roman" pitchFamily="18" charset="0"/>
              </a:rPr>
              <a:t>                          </a:t>
            </a:r>
            <a:r>
              <a:rPr lang="en-US" sz="2000" b="0" dirty="0" smtClean="0">
                <a:latin typeface="Times New Roman" pitchFamily="18" charset="0"/>
                <a:cs typeface="Times New Roman" pitchFamily="18" charset="0"/>
              </a:rPr>
              <a:t>CH</a:t>
            </a:r>
            <a:r>
              <a:rPr lang="en-US" sz="2000" b="0" baseline="-25000" dirty="0" smtClean="0">
                <a:latin typeface="Times New Roman" pitchFamily="18" charset="0"/>
                <a:cs typeface="Times New Roman" pitchFamily="18" charset="0"/>
              </a:rPr>
              <a:t>3</a:t>
            </a:r>
            <a:r>
              <a:rPr lang="en-US" sz="2000" b="0" dirty="0" smtClean="0">
                <a:latin typeface="Times New Roman" pitchFamily="18" charset="0"/>
                <a:cs typeface="Times New Roman" pitchFamily="18" charset="0"/>
              </a:rPr>
              <a:t>—CH---COO</a:t>
            </a:r>
            <a:r>
              <a:rPr lang="en-US" sz="2000" b="0" baseline="30000" dirty="0" smtClean="0">
                <a:latin typeface="Times New Roman" pitchFamily="18" charset="0"/>
                <a:cs typeface="Times New Roman" pitchFamily="18" charset="0"/>
              </a:rPr>
              <a:t>-</a:t>
            </a:r>
            <a:r>
              <a:rPr lang="en-US" sz="2000" b="0" dirty="0" smtClean="0">
                <a:latin typeface="Times New Roman" pitchFamily="18" charset="0"/>
                <a:cs typeface="Times New Roman" pitchFamily="18" charset="0"/>
              </a:rPr>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a:t>
            </a:r>
            <a:r>
              <a:rPr lang="en-US" sz="2000" b="0" baseline="30000" dirty="0" smtClean="0">
                <a:latin typeface="Times New Roman" pitchFamily="18" charset="0"/>
                <a:cs typeface="Times New Roman" pitchFamily="18" charset="0"/>
              </a:rPr>
              <a:t>+</a:t>
            </a:r>
            <a:r>
              <a:rPr lang="en-US" sz="2000" b="0" dirty="0" smtClean="0">
                <a:latin typeface="Times New Roman" pitchFamily="18" charset="0"/>
                <a:cs typeface="Times New Roman" pitchFamily="18" charset="0"/>
              </a:rPr>
              <a:t> NH</a:t>
            </a:r>
            <a:r>
              <a:rPr lang="en-US" sz="2000" b="0" baseline="-25000" dirty="0" smtClean="0">
                <a:latin typeface="Times New Roman" pitchFamily="18" charset="0"/>
                <a:cs typeface="Times New Roman" pitchFamily="18" charset="0"/>
              </a:rPr>
              <a:t>3</a:t>
            </a:r>
            <a:r>
              <a:rPr lang="en-US" sz="2400" b="0" dirty="0" smtClean="0">
                <a:solidFill>
                  <a:schemeClr val="tx1"/>
                </a:solidFill>
                <a:latin typeface="Times New Roman" pitchFamily="18" charset="0"/>
                <a:cs typeface="Times New Roman" pitchFamily="18" charset="0"/>
              </a:rPr>
              <a:t/>
            </a:r>
            <a:br>
              <a:rPr lang="en-US" sz="2400" b="0" dirty="0" smtClean="0">
                <a:solidFill>
                  <a:schemeClr val="tx1"/>
                </a:solidFill>
                <a:latin typeface="Times New Roman" pitchFamily="18" charset="0"/>
                <a:cs typeface="Times New Roman" pitchFamily="18" charset="0"/>
              </a:rPr>
            </a:br>
            <a:r>
              <a:rPr lang="en-US" sz="2000" b="0" dirty="0" smtClean="0">
                <a:solidFill>
                  <a:schemeClr val="tx1"/>
                </a:solidFill>
                <a:latin typeface="Times New Roman" pitchFamily="18" charset="0"/>
                <a:cs typeface="Times New Roman" pitchFamily="18" charset="0"/>
              </a:rPr>
              <a:t>Acidic:     Extra acidic group. Aspartic acid, </a:t>
            </a:r>
            <a:r>
              <a:rPr lang="en-US" sz="2000" b="0" dirty="0" err="1" smtClean="0">
                <a:solidFill>
                  <a:schemeClr val="tx1"/>
                </a:solidFill>
                <a:latin typeface="Times New Roman" pitchFamily="18" charset="0"/>
                <a:cs typeface="Times New Roman" pitchFamily="18" charset="0"/>
              </a:rPr>
              <a:t>Glutamic</a:t>
            </a:r>
            <a:r>
              <a:rPr lang="en-US" sz="2000" b="0" dirty="0" smtClean="0">
                <a:solidFill>
                  <a:schemeClr val="tx1"/>
                </a:solidFill>
                <a:latin typeface="Times New Roman" pitchFamily="18" charset="0"/>
                <a:cs typeface="Times New Roman" pitchFamily="18" charset="0"/>
              </a:rPr>
              <a:t> acid.</a:t>
            </a:r>
            <a:r>
              <a:rPr lang="en-US" sz="2400" b="0" dirty="0" smtClean="0">
                <a:solidFill>
                  <a:schemeClr val="tx1"/>
                </a:solidFill>
                <a:latin typeface="Times New Roman" pitchFamily="18" charset="0"/>
                <a:cs typeface="Times New Roman" pitchFamily="18" charset="0"/>
              </a:rPr>
              <a:t/>
            </a:r>
            <a:br>
              <a:rPr lang="en-US" sz="2400" b="0" dirty="0" smtClean="0">
                <a:solidFill>
                  <a:schemeClr val="tx1"/>
                </a:solidFill>
                <a:latin typeface="Times New Roman" pitchFamily="18" charset="0"/>
                <a:cs typeface="Times New Roman" pitchFamily="18" charset="0"/>
              </a:rPr>
            </a:br>
            <a:r>
              <a:rPr lang="en-US" sz="2400" b="0" dirty="0" smtClean="0">
                <a:solidFill>
                  <a:schemeClr val="tx1"/>
                </a:solidFill>
                <a:latin typeface="Times New Roman" pitchFamily="18" charset="0"/>
                <a:cs typeface="Times New Roman" pitchFamily="18" charset="0"/>
              </a:rPr>
              <a:t>    </a:t>
            </a:r>
            <a:r>
              <a:rPr lang="en-US" sz="2400" b="0" dirty="0" smtClean="0">
                <a:latin typeface="Times New Roman" pitchFamily="18" charset="0"/>
                <a:cs typeface="Times New Roman" pitchFamily="18" charset="0"/>
              </a:rPr>
              <a:t>         </a:t>
            </a:r>
            <a:r>
              <a:rPr lang="en-US" sz="2000" b="0" dirty="0" smtClean="0">
                <a:latin typeface="Times New Roman" pitchFamily="18" charset="0"/>
                <a:cs typeface="Times New Roman" pitchFamily="18" charset="0"/>
              </a:rPr>
              <a:t>HOOCCH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—CH---COO</a:t>
            </a:r>
            <a:r>
              <a:rPr lang="en-US" sz="2000" b="0" baseline="30000" dirty="0" smtClean="0">
                <a:latin typeface="Times New Roman" pitchFamily="18" charset="0"/>
                <a:cs typeface="Times New Roman" pitchFamily="18" charset="0"/>
              </a:rPr>
              <a:t>-</a:t>
            </a:r>
            <a:r>
              <a:rPr lang="en-US" sz="2000" b="0" dirty="0" smtClean="0">
                <a:latin typeface="Times New Roman" pitchFamily="18" charset="0"/>
                <a:cs typeface="Times New Roman" pitchFamily="18" charset="0"/>
              </a:rPr>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a:t>
            </a:r>
            <a:r>
              <a:rPr lang="en-US" sz="2000" b="0" baseline="30000" dirty="0" smtClean="0">
                <a:latin typeface="Times New Roman" pitchFamily="18" charset="0"/>
                <a:cs typeface="Times New Roman" pitchFamily="18" charset="0"/>
              </a:rPr>
              <a:t>+</a:t>
            </a:r>
            <a:r>
              <a:rPr lang="en-US" sz="2000" b="0" dirty="0" smtClean="0">
                <a:latin typeface="Times New Roman" pitchFamily="18" charset="0"/>
                <a:cs typeface="Times New Roman" pitchFamily="18" charset="0"/>
              </a:rPr>
              <a:t> NH</a:t>
            </a:r>
            <a:r>
              <a:rPr lang="en-US" sz="2000" b="0" baseline="-25000" dirty="0" smtClean="0">
                <a:latin typeface="Times New Roman" pitchFamily="18" charset="0"/>
                <a:cs typeface="Times New Roman" pitchFamily="18" charset="0"/>
              </a:rPr>
              <a:t>3 </a:t>
            </a:r>
            <a:r>
              <a:rPr lang="en-US" sz="2400" b="0" dirty="0" smtClean="0">
                <a:solidFill>
                  <a:schemeClr val="tx1"/>
                </a:solidFill>
                <a:latin typeface="Times New Roman" pitchFamily="18" charset="0"/>
                <a:cs typeface="Times New Roman" pitchFamily="18" charset="0"/>
              </a:rPr>
              <a:t/>
            </a:r>
            <a:br>
              <a:rPr lang="en-US" sz="2400" b="0" dirty="0" smtClean="0">
                <a:solidFill>
                  <a:schemeClr val="tx1"/>
                </a:solidFill>
                <a:latin typeface="Times New Roman" pitchFamily="18" charset="0"/>
                <a:cs typeface="Times New Roman" pitchFamily="18" charset="0"/>
              </a:rPr>
            </a:br>
            <a:r>
              <a:rPr lang="en-US" sz="2000" b="0" dirty="0" smtClean="0">
                <a:solidFill>
                  <a:schemeClr val="tx1"/>
                </a:solidFill>
                <a:latin typeface="Times New Roman" pitchFamily="18" charset="0"/>
                <a:cs typeface="Times New Roman" pitchFamily="18" charset="0"/>
              </a:rPr>
              <a:t>Basic:      Extra basic group. Lysine, </a:t>
            </a:r>
            <a:r>
              <a:rPr lang="en-US" sz="2000" b="0" dirty="0" err="1" smtClean="0">
                <a:solidFill>
                  <a:schemeClr val="tx1"/>
                </a:solidFill>
                <a:latin typeface="Times New Roman" pitchFamily="18" charset="0"/>
                <a:cs typeface="Times New Roman" pitchFamily="18" charset="0"/>
              </a:rPr>
              <a:t>Histidine</a:t>
            </a:r>
            <a:r>
              <a:rPr lang="en-US" sz="2400" b="0" dirty="0" smtClean="0">
                <a:solidFill>
                  <a:schemeClr val="tx1"/>
                </a:solidFill>
                <a:latin typeface="Times New Roman" pitchFamily="18" charset="0"/>
                <a:cs typeface="Times New Roman" pitchFamily="18" charset="0"/>
              </a:rPr>
              <a:t/>
            </a:r>
            <a:br>
              <a:rPr lang="en-US" sz="2400" b="0" dirty="0" smtClean="0">
                <a:solidFill>
                  <a:schemeClr val="tx1"/>
                </a:solidFill>
                <a:latin typeface="Times New Roman" pitchFamily="18" charset="0"/>
                <a:cs typeface="Times New Roman" pitchFamily="18" charset="0"/>
              </a:rPr>
            </a:br>
            <a:r>
              <a:rPr lang="en-US" sz="2400" b="0" dirty="0" smtClean="0">
                <a:latin typeface="Times New Roman" pitchFamily="18" charset="0"/>
                <a:cs typeface="Times New Roman" pitchFamily="18" charset="0"/>
              </a:rPr>
              <a:t>                         </a:t>
            </a:r>
            <a:r>
              <a:rPr lang="en-US" sz="2000" b="0" dirty="0" smtClean="0">
                <a:latin typeface="Times New Roman" pitchFamily="18" charset="0"/>
                <a:cs typeface="Times New Roman" pitchFamily="18" charset="0"/>
              </a:rPr>
              <a:t>NH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—CH---COO</a:t>
            </a:r>
            <a:r>
              <a:rPr lang="en-US" sz="2000" b="0" baseline="30000" dirty="0" smtClean="0">
                <a:latin typeface="Times New Roman" pitchFamily="18" charset="0"/>
                <a:cs typeface="Times New Roman" pitchFamily="18" charset="0"/>
              </a:rPr>
              <a:t>-</a:t>
            </a:r>
            <a:r>
              <a:rPr lang="en-US" sz="2000" b="0" dirty="0" smtClean="0">
                <a:latin typeface="Times New Roman" pitchFamily="18" charset="0"/>
                <a:cs typeface="Times New Roman" pitchFamily="18" charset="0"/>
              </a:rPr>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a:t>
            </a:r>
            <a:r>
              <a:rPr lang="en-US" sz="2000" b="0" baseline="30000" dirty="0" smtClean="0">
                <a:latin typeface="Times New Roman" pitchFamily="18" charset="0"/>
                <a:cs typeface="Times New Roman" pitchFamily="18" charset="0"/>
              </a:rPr>
              <a:t>+</a:t>
            </a:r>
            <a:r>
              <a:rPr lang="en-US" sz="2000" b="0" dirty="0" smtClean="0">
                <a:latin typeface="Times New Roman" pitchFamily="18" charset="0"/>
                <a:cs typeface="Times New Roman" pitchFamily="18" charset="0"/>
              </a:rPr>
              <a:t> NH</a:t>
            </a:r>
            <a:r>
              <a:rPr lang="en-US" sz="2000" b="0" baseline="-25000" dirty="0" smtClean="0">
                <a:latin typeface="Times New Roman" pitchFamily="18" charset="0"/>
                <a:cs typeface="Times New Roman" pitchFamily="18" charset="0"/>
              </a:rPr>
              <a:t>3 </a:t>
            </a:r>
            <a:r>
              <a:rPr lang="en-US" sz="2400" b="0" dirty="0" smtClean="0">
                <a:solidFill>
                  <a:schemeClr val="tx1"/>
                </a:solidFill>
                <a:latin typeface="Times New Roman" pitchFamily="18" charset="0"/>
                <a:cs typeface="Times New Roman" pitchFamily="18" charset="0"/>
              </a:rPr>
              <a:t/>
            </a:r>
            <a:br>
              <a:rPr lang="en-US" sz="2400" b="0" dirty="0" smtClean="0">
                <a:solidFill>
                  <a:schemeClr val="tx1"/>
                </a:solidFill>
                <a:latin typeface="Times New Roman" pitchFamily="18" charset="0"/>
                <a:cs typeface="Times New Roman" pitchFamily="18" charset="0"/>
              </a:rPr>
            </a:b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	</a:t>
            </a:r>
            <a:endParaRPr lang="en-US" sz="1800" dirty="0">
              <a:latin typeface="Times New Roman" pitchFamily="18" charset="0"/>
              <a:cs typeface="Times New Roman" pitchFamily="18" charset="0"/>
            </a:endParaRPr>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5943600"/>
          </a:xfrm>
        </p:spPr>
        <p:txBody>
          <a:bodyPr>
            <a:noAutofit/>
          </a:bodyPr>
          <a:lstStyle/>
          <a:p>
            <a:r>
              <a:rPr lang="en-US" sz="2400" b="0" dirty="0" smtClean="0">
                <a:latin typeface="Times New Roman" pitchFamily="18" charset="0"/>
                <a:cs typeface="Times New Roman" pitchFamily="18" charset="0"/>
              </a:rPr>
              <a:t>    </a:t>
            </a:r>
            <a:r>
              <a:rPr lang="en-US" sz="2400" b="0" dirty="0" smtClean="0">
                <a:solidFill>
                  <a:srgbClr val="FFFF00"/>
                </a:solidFill>
                <a:latin typeface="Times New Roman" pitchFamily="18" charset="0"/>
                <a:cs typeface="Times New Roman" pitchFamily="18" charset="0"/>
              </a:rPr>
              <a:t>Classification of amino acids according to nature of side chain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1. Having non-polar side chain. </a:t>
            </a:r>
            <a:r>
              <a:rPr lang="en-US" sz="2000" b="0" dirty="0" err="1" smtClean="0">
                <a:latin typeface="Times New Roman" pitchFamily="18" charset="0"/>
                <a:cs typeface="Times New Roman" pitchFamily="18" charset="0"/>
              </a:rPr>
              <a:t>Alanine</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isoleucine</a:t>
            </a:r>
            <a:r>
              <a:rPr lang="en-US" sz="2000" b="0" dirty="0" smtClean="0">
                <a:latin typeface="Times New Roman" pitchFamily="18" charset="0"/>
                <a:cs typeface="Times New Roman" pitchFamily="18" charset="0"/>
              </a:rPr>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CH</a:t>
            </a:r>
            <a:r>
              <a:rPr lang="en-US" sz="2000" b="0" baseline="-25000" dirty="0" smtClean="0">
                <a:latin typeface="Times New Roman" pitchFamily="18" charset="0"/>
                <a:cs typeface="Times New Roman" pitchFamily="18" charset="0"/>
              </a:rPr>
              <a:t>3</a:t>
            </a:r>
            <a:r>
              <a:rPr lang="en-US" sz="2000" b="0" dirty="0" smtClean="0">
                <a:latin typeface="Times New Roman" pitchFamily="18" charset="0"/>
                <a:cs typeface="Times New Roman" pitchFamily="18" charset="0"/>
              </a:rPr>
              <a:t>—CH---COO</a:t>
            </a:r>
            <a:r>
              <a:rPr lang="en-US" sz="2000" b="0" baseline="30000" dirty="0" smtClean="0">
                <a:latin typeface="Times New Roman" pitchFamily="18" charset="0"/>
                <a:cs typeface="Times New Roman" pitchFamily="18" charset="0"/>
              </a:rPr>
              <a:t>-</a:t>
            </a:r>
            <a:r>
              <a:rPr lang="en-US" sz="2000" b="0" dirty="0" smtClean="0">
                <a:latin typeface="Times New Roman" pitchFamily="18" charset="0"/>
                <a:cs typeface="Times New Roman" pitchFamily="18" charset="0"/>
              </a:rPr>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a:t>
            </a:r>
            <a:r>
              <a:rPr lang="en-US" sz="2000" b="0" baseline="30000" dirty="0" smtClean="0">
                <a:latin typeface="Times New Roman" pitchFamily="18" charset="0"/>
                <a:cs typeface="Times New Roman" pitchFamily="18" charset="0"/>
              </a:rPr>
              <a:t>+</a:t>
            </a:r>
            <a:r>
              <a:rPr lang="en-US" sz="2000" b="0" dirty="0" smtClean="0">
                <a:latin typeface="Times New Roman" pitchFamily="18" charset="0"/>
                <a:cs typeface="Times New Roman" pitchFamily="18" charset="0"/>
              </a:rPr>
              <a:t> NH</a:t>
            </a:r>
            <a:r>
              <a:rPr lang="en-US" sz="2000" b="0" baseline="-25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2. Having polar but </a:t>
            </a:r>
            <a:r>
              <a:rPr lang="en-US" sz="2000" b="0" dirty="0" err="1" smtClean="0">
                <a:latin typeface="Times New Roman" pitchFamily="18" charset="0"/>
                <a:cs typeface="Times New Roman" pitchFamily="18" charset="0"/>
              </a:rPr>
              <a:t>unionised</a:t>
            </a:r>
            <a:r>
              <a:rPr lang="en-US" sz="2000" b="0" dirty="0" smtClean="0">
                <a:latin typeface="Times New Roman" pitchFamily="18" charset="0"/>
                <a:cs typeface="Times New Roman" pitchFamily="18" charset="0"/>
              </a:rPr>
              <a:t> side chain. Serine, </a:t>
            </a:r>
            <a:r>
              <a:rPr lang="en-US" sz="2000" b="0" dirty="0" err="1" smtClean="0">
                <a:latin typeface="Times New Roman" pitchFamily="18" charset="0"/>
                <a:cs typeface="Times New Roman" pitchFamily="18" charset="0"/>
              </a:rPr>
              <a:t>asparagine</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HOCH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—CH---COO</a:t>
            </a:r>
            <a:r>
              <a:rPr lang="en-US" sz="2000" b="0" baseline="30000" dirty="0" smtClean="0">
                <a:latin typeface="Times New Roman" pitchFamily="18" charset="0"/>
                <a:cs typeface="Times New Roman" pitchFamily="18" charset="0"/>
              </a:rPr>
              <a:t>-</a:t>
            </a:r>
            <a:r>
              <a:rPr lang="en-US" sz="2000" b="0" dirty="0" smtClean="0">
                <a:latin typeface="Times New Roman" pitchFamily="18" charset="0"/>
                <a:cs typeface="Times New Roman" pitchFamily="18" charset="0"/>
              </a:rPr>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a:t>
            </a:r>
            <a:r>
              <a:rPr lang="en-US" sz="2000" b="0" baseline="30000" dirty="0" smtClean="0">
                <a:latin typeface="Times New Roman" pitchFamily="18" charset="0"/>
                <a:cs typeface="Times New Roman" pitchFamily="18" charset="0"/>
              </a:rPr>
              <a:t>+</a:t>
            </a:r>
            <a:r>
              <a:rPr lang="en-US" sz="2000" b="0" dirty="0" smtClean="0">
                <a:latin typeface="Times New Roman" pitchFamily="18" charset="0"/>
                <a:cs typeface="Times New Roman" pitchFamily="18" charset="0"/>
              </a:rPr>
              <a:t> NH</a:t>
            </a:r>
            <a:r>
              <a:rPr lang="en-US" sz="2000" b="0" baseline="-25000" dirty="0" smtClean="0">
                <a:latin typeface="Times New Roman" pitchFamily="18" charset="0"/>
                <a:cs typeface="Times New Roman" pitchFamily="18" charset="0"/>
              </a:rPr>
              <a:t>3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3. Having acidic side chain. Aspartic acid, </a:t>
            </a:r>
            <a:r>
              <a:rPr lang="en-US" sz="2000" b="0" dirty="0" err="1" smtClean="0">
                <a:latin typeface="Times New Roman" pitchFamily="18" charset="0"/>
                <a:cs typeface="Times New Roman" pitchFamily="18" charset="0"/>
              </a:rPr>
              <a:t>glutamic</a:t>
            </a:r>
            <a:r>
              <a:rPr lang="en-US" sz="2000" b="0" dirty="0" smtClean="0">
                <a:latin typeface="Times New Roman" pitchFamily="18" charset="0"/>
                <a:cs typeface="Times New Roman" pitchFamily="18" charset="0"/>
              </a:rPr>
              <a:t> acid</a:t>
            </a:r>
            <a:br>
              <a:rPr lang="en-US" sz="2000" b="0" dirty="0" smtClean="0">
                <a:latin typeface="Times New Roman" pitchFamily="18" charset="0"/>
                <a:cs typeface="Times New Roman" pitchFamily="18" charset="0"/>
              </a:rPr>
            </a:br>
            <a:r>
              <a:rPr lang="en-US" sz="2400" b="0" dirty="0" smtClean="0">
                <a:latin typeface="Times New Roman" pitchFamily="18" charset="0"/>
                <a:cs typeface="Times New Roman" pitchFamily="18" charset="0"/>
              </a:rPr>
              <a:t>                      </a:t>
            </a:r>
            <a:r>
              <a:rPr lang="en-US" sz="2000" b="0" dirty="0" smtClean="0">
                <a:latin typeface="Times New Roman" pitchFamily="18" charset="0"/>
                <a:cs typeface="Times New Roman" pitchFamily="18" charset="0"/>
              </a:rPr>
              <a:t>HOOCCH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—CH---COO</a:t>
            </a:r>
            <a:r>
              <a:rPr lang="en-US" sz="2000" b="0" baseline="30000" dirty="0" smtClean="0">
                <a:latin typeface="Times New Roman" pitchFamily="18" charset="0"/>
                <a:cs typeface="Times New Roman" pitchFamily="18" charset="0"/>
              </a:rPr>
              <a:t>-</a:t>
            </a:r>
            <a:r>
              <a:rPr lang="en-US" sz="2000" b="0" dirty="0" smtClean="0">
                <a:latin typeface="Times New Roman" pitchFamily="18" charset="0"/>
                <a:cs typeface="Times New Roman" pitchFamily="18" charset="0"/>
              </a:rPr>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a:t>
            </a:r>
            <a:r>
              <a:rPr lang="en-US" sz="2000" b="0" baseline="30000" dirty="0" smtClean="0">
                <a:latin typeface="Times New Roman" pitchFamily="18" charset="0"/>
                <a:cs typeface="Times New Roman" pitchFamily="18" charset="0"/>
              </a:rPr>
              <a:t>+</a:t>
            </a:r>
            <a:r>
              <a:rPr lang="en-US" sz="2000" b="0" dirty="0" smtClean="0">
                <a:latin typeface="Times New Roman" pitchFamily="18" charset="0"/>
                <a:cs typeface="Times New Roman" pitchFamily="18" charset="0"/>
              </a:rPr>
              <a:t> NH</a:t>
            </a:r>
            <a:r>
              <a:rPr lang="en-US" sz="2000" b="0" baseline="-25000" dirty="0" smtClean="0">
                <a:latin typeface="Times New Roman" pitchFamily="18" charset="0"/>
                <a:cs typeface="Times New Roman" pitchFamily="18" charset="0"/>
              </a:rPr>
              <a:t>3 </a:t>
            </a:r>
            <a:r>
              <a:rPr lang="en-US" sz="2000" b="0" dirty="0" smtClean="0">
                <a:latin typeface="Times New Roman" pitchFamily="18" charset="0"/>
                <a:cs typeface="Times New Roman" pitchFamily="18" charset="0"/>
              </a:rPr>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4. Having basic side chain. Lysine, </a:t>
            </a:r>
            <a:r>
              <a:rPr lang="en-US" sz="2000" b="0" dirty="0" err="1" smtClean="0">
                <a:latin typeface="Times New Roman" pitchFamily="18" charset="0"/>
                <a:cs typeface="Times New Roman" pitchFamily="18" charset="0"/>
              </a:rPr>
              <a:t>histidine</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b="0" dirty="0" smtClean="0">
                <a:latin typeface="Times New Roman" pitchFamily="18" charset="0"/>
                <a:cs typeface="Times New Roman" pitchFamily="18" charset="0"/>
              </a:rPr>
              <a:t>                </a:t>
            </a:r>
            <a:r>
              <a:rPr lang="en-US" sz="2000" b="0" dirty="0" smtClean="0">
                <a:latin typeface="Times New Roman" pitchFamily="18" charset="0"/>
                <a:cs typeface="Times New Roman" pitchFamily="18" charset="0"/>
              </a:rPr>
              <a:t>NH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a:t>
            </a:r>
            <a:r>
              <a:rPr lang="en-US" sz="2000" b="0" baseline="-25000" dirty="0" smtClean="0">
                <a:latin typeface="Times New Roman" pitchFamily="18" charset="0"/>
                <a:cs typeface="Times New Roman" pitchFamily="18" charset="0"/>
              </a:rPr>
              <a:t>2</a:t>
            </a:r>
            <a:r>
              <a:rPr lang="en-US" sz="2000" b="0" dirty="0" smtClean="0">
                <a:latin typeface="Times New Roman" pitchFamily="18" charset="0"/>
                <a:cs typeface="Times New Roman" pitchFamily="18" charset="0"/>
              </a:rPr>
              <a:t>—CH---COO</a:t>
            </a:r>
            <a:r>
              <a:rPr lang="en-US" sz="2000" b="0" baseline="30000" dirty="0" smtClean="0">
                <a:latin typeface="Times New Roman" pitchFamily="18" charset="0"/>
                <a:cs typeface="Times New Roman" pitchFamily="18" charset="0"/>
              </a:rPr>
              <a:t>-</a:t>
            </a:r>
            <a:r>
              <a:rPr lang="en-US" sz="2000" b="0" dirty="0" smtClean="0">
                <a:latin typeface="Times New Roman" pitchFamily="18" charset="0"/>
                <a:cs typeface="Times New Roman" pitchFamily="18" charset="0"/>
              </a:rPr>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                                                          </a:t>
            </a:r>
            <a:r>
              <a:rPr lang="en-US" sz="2000" b="0" baseline="30000" dirty="0" smtClean="0">
                <a:latin typeface="Times New Roman" pitchFamily="18" charset="0"/>
                <a:cs typeface="Times New Roman" pitchFamily="18" charset="0"/>
              </a:rPr>
              <a:t>+</a:t>
            </a:r>
            <a:r>
              <a:rPr lang="en-US" sz="2000" b="0" dirty="0" smtClean="0">
                <a:latin typeface="Times New Roman" pitchFamily="18" charset="0"/>
                <a:cs typeface="Times New Roman" pitchFamily="18" charset="0"/>
              </a:rPr>
              <a:t> NH</a:t>
            </a:r>
            <a:r>
              <a:rPr lang="en-US" sz="2000" b="0" baseline="-25000" dirty="0" smtClean="0">
                <a:latin typeface="Times New Roman" pitchFamily="18" charset="0"/>
                <a:cs typeface="Times New Roman" pitchFamily="18" charset="0"/>
              </a:rPr>
              <a:t>3 </a:t>
            </a:r>
            <a:endParaRPr lang="en-US" sz="2000" dirty="0">
              <a:latin typeface="Times New Roman" pitchFamily="18" charset="0"/>
              <a:cs typeface="Times New Roman" pitchFamily="18" charset="0"/>
            </a:endParaRPr>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990600"/>
            <a:ext cx="8229600" cy="5016691"/>
          </a:xfrm>
        </p:spPr>
        <p:txBody>
          <a:bodyPr>
            <a:normAutofit/>
          </a:bodyPr>
          <a:lstStyle/>
          <a:p>
            <a:pPr>
              <a:buNone/>
            </a:pPr>
            <a:r>
              <a:rPr lang="en-US" sz="2800" dirty="0" smtClean="0">
                <a:latin typeface="Times New Roman" pitchFamily="18" charset="0"/>
                <a:cs typeface="Times New Roman" pitchFamily="18" charset="0"/>
              </a:rPr>
              <a:t>           </a:t>
            </a:r>
            <a:r>
              <a:rPr lang="en-US" sz="2400" dirty="0" smtClean="0">
                <a:solidFill>
                  <a:srgbClr val="00B050"/>
                </a:solidFill>
                <a:latin typeface="Times New Roman" pitchFamily="18" charset="0"/>
                <a:cs typeface="Times New Roman" pitchFamily="18" charset="0"/>
              </a:rPr>
              <a:t>Acid-Base </a:t>
            </a:r>
            <a:r>
              <a:rPr lang="en-US" sz="2400" dirty="0" err="1" smtClean="0">
                <a:solidFill>
                  <a:srgbClr val="00B050"/>
                </a:solidFill>
                <a:latin typeface="Times New Roman" pitchFamily="18" charset="0"/>
                <a:cs typeface="Times New Roman" pitchFamily="18" charset="0"/>
              </a:rPr>
              <a:t>behaviour</a:t>
            </a:r>
            <a:r>
              <a:rPr lang="en-US" sz="2400" dirty="0" smtClean="0">
                <a:solidFill>
                  <a:srgbClr val="00B050"/>
                </a:solidFill>
                <a:latin typeface="Times New Roman" pitchFamily="18" charset="0"/>
                <a:cs typeface="Times New Roman" pitchFamily="18" charset="0"/>
              </a:rPr>
              <a:t> of Amino acids</a:t>
            </a:r>
          </a:p>
          <a:p>
            <a:pPr>
              <a:buNone/>
            </a:pPr>
            <a:r>
              <a:rPr lang="en-US" sz="2000" dirty="0" smtClean="0">
                <a:latin typeface="Times New Roman" pitchFamily="18" charset="0"/>
                <a:cs typeface="Times New Roman" pitchFamily="18" charset="0"/>
              </a:rPr>
              <a:t>Act as weak acids (low k</a:t>
            </a:r>
            <a:r>
              <a:rPr lang="en-US" sz="2000" baseline="-25000"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 or weak bases (low k</a:t>
            </a:r>
            <a:r>
              <a:rPr lang="en-US" sz="2000" baseline="-25000" dirty="0"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 Substituted ammonium ion (</a:t>
            </a:r>
            <a:r>
              <a:rPr lang="en-US" sz="2000" baseline="30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NH</a:t>
            </a:r>
            <a:r>
              <a:rPr lang="en-US" sz="2000" baseline="-25000" dirty="0" smtClean="0">
                <a:latin typeface="Times New Roman" pitchFamily="18" charset="0"/>
                <a:cs typeface="Times New Roman" pitchFamily="18" charset="0"/>
              </a:rPr>
              <a:t>3</a:t>
            </a:r>
            <a:r>
              <a:rPr lang="en-US" sz="2000" dirty="0" smtClean="0">
                <a:latin typeface="Times New Roman" pitchFamily="18" charset="0"/>
                <a:cs typeface="Times New Roman" pitchFamily="18" charset="0"/>
              </a:rPr>
              <a:t>) act as proton donor, acid and </a:t>
            </a:r>
            <a:r>
              <a:rPr lang="en-US" sz="2000" dirty="0" err="1" smtClean="0">
                <a:latin typeface="Times New Roman" pitchFamily="18" charset="0"/>
                <a:cs typeface="Times New Roman" pitchFamily="18" charset="0"/>
              </a:rPr>
              <a:t>carboxylate</a:t>
            </a:r>
            <a:r>
              <a:rPr lang="en-US" sz="2000" dirty="0" smtClean="0">
                <a:latin typeface="Times New Roman" pitchFamily="18" charset="0"/>
                <a:cs typeface="Times New Roman" pitchFamily="18" charset="0"/>
              </a:rPr>
              <a:t> ion (COO</a:t>
            </a:r>
            <a:r>
              <a:rPr lang="en-US" sz="2000" baseline="30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act as proton acceptor, base.</a:t>
            </a:r>
          </a:p>
          <a:p>
            <a:pPr>
              <a:buNone/>
            </a:pPr>
            <a:r>
              <a:rPr lang="en-US" sz="2000" dirty="0" smtClean="0">
                <a:solidFill>
                  <a:srgbClr val="00B050"/>
                </a:solidFill>
                <a:latin typeface="Times New Roman" pitchFamily="18" charset="0"/>
                <a:cs typeface="Times New Roman" pitchFamily="18" charset="0"/>
              </a:rPr>
              <a:t>                      </a:t>
            </a:r>
            <a:r>
              <a:rPr lang="en-US" sz="2400" dirty="0" err="1" smtClean="0">
                <a:solidFill>
                  <a:srgbClr val="00B050"/>
                </a:solidFill>
                <a:latin typeface="Times New Roman" pitchFamily="18" charset="0"/>
                <a:cs typeface="Times New Roman" pitchFamily="18" charset="0"/>
              </a:rPr>
              <a:t>Iso</a:t>
            </a:r>
            <a:r>
              <a:rPr lang="en-US" sz="2400" dirty="0" smtClean="0">
                <a:solidFill>
                  <a:srgbClr val="00B050"/>
                </a:solidFill>
                <a:latin typeface="Times New Roman" pitchFamily="18" charset="0"/>
                <a:cs typeface="Times New Roman" pitchFamily="18" charset="0"/>
              </a:rPr>
              <a:t>-electric Point of Amino acids</a:t>
            </a:r>
          </a:p>
          <a:p>
            <a:pPr>
              <a:buNone/>
            </a:pPr>
            <a:r>
              <a:rPr lang="en-US" sz="2000" dirty="0" smtClean="0">
                <a:latin typeface="Times New Roman" pitchFamily="18" charset="0"/>
                <a:cs typeface="Times New Roman" pitchFamily="18" charset="0"/>
              </a:rPr>
              <a:t>The dipolar amino acid exist in equilibrium with anionic and cationic form. </a:t>
            </a:r>
          </a:p>
          <a:p>
            <a:pPr>
              <a:buNone/>
            </a:pPr>
            <a:r>
              <a:rPr lang="en-US" sz="2000" baseline="30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   R—CH---COOH</a:t>
            </a:r>
            <a:r>
              <a:rPr lang="en-US" sz="1600" baseline="30000" dirty="0" smtClean="0">
                <a:latin typeface="Times New Roman" pitchFamily="18" charset="0"/>
                <a:cs typeface="Times New Roman" pitchFamily="18" charset="0"/>
              </a:rPr>
              <a:t>                 </a:t>
            </a:r>
            <a:r>
              <a:rPr lang="en-US" sz="1700" baseline="30000" dirty="0" smtClean="0">
                <a:latin typeface="Times New Roman" pitchFamily="18" charset="0"/>
                <a:cs typeface="Times New Roman" pitchFamily="18" charset="0"/>
              </a:rPr>
              <a:t>         H</a:t>
            </a:r>
            <a:r>
              <a:rPr lang="en-US" sz="1700" baseline="-25000" dirty="0" smtClean="0">
                <a:latin typeface="Times New Roman" pitchFamily="18" charset="0"/>
                <a:cs typeface="Times New Roman" pitchFamily="18" charset="0"/>
              </a:rPr>
              <a:t>3</a:t>
            </a:r>
            <a:r>
              <a:rPr lang="en-US" sz="1700" baseline="30000" dirty="0" smtClean="0">
                <a:latin typeface="Times New Roman" pitchFamily="18" charset="0"/>
                <a:cs typeface="Times New Roman" pitchFamily="18" charset="0"/>
              </a:rPr>
              <a:t>O+                    </a:t>
            </a:r>
            <a:r>
              <a:rPr lang="en-US" sz="1600" dirty="0" smtClean="0">
                <a:latin typeface="Times New Roman" pitchFamily="18" charset="0"/>
                <a:cs typeface="Times New Roman" pitchFamily="18" charset="0"/>
              </a:rPr>
              <a:t>R—CH---COO</a:t>
            </a:r>
            <a:r>
              <a:rPr lang="en-US" sz="1600" baseline="30000" dirty="0" smtClean="0">
                <a:latin typeface="Times New Roman" pitchFamily="18" charset="0"/>
                <a:cs typeface="Times New Roman" pitchFamily="18" charset="0"/>
              </a:rPr>
              <a:t>-             H</a:t>
            </a:r>
            <a:r>
              <a:rPr lang="en-US" sz="1600" baseline="-25000" dirty="0" smtClean="0">
                <a:latin typeface="Times New Roman" pitchFamily="18" charset="0"/>
                <a:cs typeface="Times New Roman" pitchFamily="18" charset="0"/>
              </a:rPr>
              <a:t>3</a:t>
            </a:r>
            <a:r>
              <a:rPr lang="en-US" sz="1600" baseline="30000" dirty="0" smtClean="0">
                <a:latin typeface="Times New Roman" pitchFamily="18" charset="0"/>
                <a:cs typeface="Times New Roman" pitchFamily="18" charset="0"/>
              </a:rPr>
              <a:t>O+               </a:t>
            </a:r>
            <a:r>
              <a:rPr lang="en-US" sz="1600" dirty="0" smtClean="0">
                <a:latin typeface="Times New Roman" pitchFamily="18" charset="0"/>
                <a:cs typeface="Times New Roman" pitchFamily="18" charset="0"/>
              </a:rPr>
              <a:t>R—CH---COO</a:t>
            </a:r>
            <a:r>
              <a:rPr lang="en-US" sz="1600" baseline="300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                                  ═====                    |                         ======           |     </a:t>
            </a:r>
          </a:p>
          <a:p>
            <a:pPr>
              <a:buNone/>
            </a:pPr>
            <a:r>
              <a:rPr lang="en-US" sz="1600" dirty="0" smtClean="0">
                <a:latin typeface="Times New Roman" pitchFamily="18" charset="0"/>
                <a:cs typeface="Times New Roman" pitchFamily="18" charset="0"/>
              </a:rPr>
              <a:t>         </a:t>
            </a:r>
            <a:r>
              <a:rPr lang="en-US" sz="1600" baseline="300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NH</a:t>
            </a:r>
            <a:r>
              <a:rPr lang="en-US" sz="1600" baseline="-25000" dirty="0" smtClean="0">
                <a:latin typeface="Times New Roman" pitchFamily="18" charset="0"/>
                <a:cs typeface="Times New Roman" pitchFamily="18" charset="0"/>
              </a:rPr>
              <a:t>3</a:t>
            </a:r>
            <a:r>
              <a:rPr lang="en-US" sz="1600" dirty="0" smtClean="0">
                <a:latin typeface="Times New Roman" pitchFamily="18" charset="0"/>
                <a:cs typeface="Times New Roman" pitchFamily="18" charset="0"/>
              </a:rPr>
              <a:t>                                OH</a:t>
            </a:r>
            <a:r>
              <a:rPr lang="en-US" sz="1600" baseline="300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baseline="300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NH</a:t>
            </a:r>
            <a:r>
              <a:rPr lang="en-US" sz="1600" baseline="-25000" dirty="0" smtClean="0">
                <a:latin typeface="Times New Roman" pitchFamily="18" charset="0"/>
                <a:cs typeface="Times New Roman" pitchFamily="18" charset="0"/>
              </a:rPr>
              <a:t>3                              </a:t>
            </a:r>
            <a:r>
              <a:rPr lang="en-US" sz="1600" dirty="0" smtClean="0">
                <a:latin typeface="Times New Roman" pitchFamily="18" charset="0"/>
                <a:cs typeface="Times New Roman" pitchFamily="18" charset="0"/>
              </a:rPr>
              <a:t> OH</a:t>
            </a:r>
            <a:r>
              <a:rPr lang="en-US" sz="1600" baseline="300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baseline="-250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NH</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a:t>
            </a:r>
          </a:p>
          <a:p>
            <a:pPr>
              <a:buNone/>
            </a:pPr>
            <a:r>
              <a:rPr lang="en-US" sz="1600" dirty="0" smtClean="0">
                <a:latin typeface="Times New Roman" pitchFamily="18" charset="0"/>
                <a:cs typeface="Times New Roman" pitchFamily="18" charset="0"/>
              </a:rPr>
              <a:t>Cationic form                                                Dipolar  ion                                   Anionic form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pH at which the amino acid does not migrate towards any electrode is known as</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iso</a:t>
            </a:r>
            <a:r>
              <a:rPr lang="en-US" sz="2000" b="1" dirty="0" smtClean="0">
                <a:latin typeface="Times New Roman" pitchFamily="18" charset="0"/>
                <a:cs typeface="Times New Roman" pitchFamily="18" charset="0"/>
              </a:rPr>
              <a:t>-electric point (</a:t>
            </a:r>
            <a:r>
              <a:rPr lang="en-US" sz="2000" b="1" dirty="0" err="1" smtClean="0">
                <a:latin typeface="Times New Roman" pitchFamily="18" charset="0"/>
                <a:cs typeface="Times New Roman" pitchFamily="18" charset="0"/>
              </a:rPr>
              <a:t>pI</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of amino acid. For </a:t>
            </a:r>
            <a:r>
              <a:rPr lang="en-US" sz="2000" dirty="0" err="1" smtClean="0">
                <a:latin typeface="Times New Roman" pitchFamily="18" charset="0"/>
                <a:cs typeface="Times New Roman" pitchFamily="18" charset="0"/>
              </a:rPr>
              <a:t>glycine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isoelectric</a:t>
            </a:r>
            <a:r>
              <a:rPr lang="en-US" sz="2000" dirty="0" smtClean="0">
                <a:latin typeface="Times New Roman" pitchFamily="18" charset="0"/>
                <a:cs typeface="Times New Roman" pitchFamily="18" charset="0"/>
              </a:rPr>
              <a:t>  point is at p 6.1. At </a:t>
            </a:r>
            <a:r>
              <a:rPr lang="en-US" sz="2000" dirty="0" err="1" smtClean="0">
                <a:latin typeface="Times New Roman" pitchFamily="18" charset="0"/>
                <a:cs typeface="Times New Roman" pitchFamily="18" charset="0"/>
              </a:rPr>
              <a:t>isoelectric</a:t>
            </a:r>
            <a:r>
              <a:rPr lang="en-US" sz="2000" dirty="0" smtClean="0">
                <a:latin typeface="Times New Roman" pitchFamily="18" charset="0"/>
                <a:cs typeface="Times New Roman" pitchFamily="18" charset="0"/>
              </a:rPr>
              <a:t>  point the solubility of amino acid is minimum.</a:t>
            </a:r>
          </a:p>
          <a:p>
            <a:pPr>
              <a:buNone/>
            </a:pPr>
            <a:endParaRPr lang="en-US" sz="2000" dirty="0">
              <a:latin typeface="Times New Roman" pitchFamily="18" charset="0"/>
              <a:cs typeface="Times New Roman" pitchFamily="18" charset="0"/>
            </a:endParaRPr>
          </a:p>
        </p:txBody>
      </p:sp>
    </p:spTree>
  </p:cSld>
  <p:clrMapOvr>
    <a:masterClrMapping/>
  </p:clrMapOvr>
  <p:transition advTm="4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153400" cy="4953000"/>
          </a:xfrm>
        </p:spPr>
        <p:txBody>
          <a:bodyPr>
            <a:noAutofit/>
          </a:bodyPr>
          <a:lstStyle/>
          <a:p>
            <a:r>
              <a:rPr lang="en-US" sz="2400" b="1" dirty="0" smtClean="0"/>
              <a:t/>
            </a:r>
            <a:br>
              <a:rPr lang="en-US" sz="2400" b="1" dirty="0" smtClean="0"/>
            </a:br>
            <a:r>
              <a:rPr lang="en-US" sz="2400" b="1" dirty="0" smtClean="0"/>
              <a:t>                             </a:t>
            </a:r>
            <a:r>
              <a:rPr lang="en-US" sz="2400" b="0" dirty="0" smtClean="0">
                <a:solidFill>
                  <a:srgbClr val="FFFF00"/>
                </a:solidFill>
                <a:latin typeface="Times New Roman" pitchFamily="18" charset="0"/>
                <a:cs typeface="Times New Roman" pitchFamily="18" charset="0"/>
              </a:rPr>
              <a:t>Electrophoresis</a:t>
            </a:r>
            <a:r>
              <a:rPr lang="en-US" sz="2400" b="0" dirty="0" smtClean="0">
                <a:latin typeface="Times New Roman" pitchFamily="18" charset="0"/>
                <a:cs typeface="Times New Roman" pitchFamily="18" charset="0"/>
              </a:rPr>
              <a:t/>
            </a:r>
            <a:br>
              <a:rPr lang="en-US" sz="24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Process of separation and purification of compounds on the basis of movement of charged particles in an electric field.</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000" b="0" dirty="0">
                <a:latin typeface="Times New Roman" pitchFamily="18" charset="0"/>
                <a:cs typeface="Times New Roman" pitchFamily="18" charset="0"/>
              </a:rPr>
              <a:t> </a:t>
            </a:r>
            <a:r>
              <a:rPr lang="en-US" sz="2000" b="0" dirty="0" smtClean="0">
                <a:latin typeface="Times New Roman" pitchFamily="18" charset="0"/>
                <a:cs typeface="Times New Roman" pitchFamily="18" charset="0"/>
              </a:rPr>
              <a:t>On the strip (paper, plastic, cellulose acetate) a solution of amino acids is placed near the centre. The strip is moistened with aq. buffer of known pH and electric field is applied when:</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1.  Amino acid with </a:t>
            </a:r>
            <a:r>
              <a:rPr lang="en-US" sz="2000" b="0" dirty="0" err="1" smtClean="0">
                <a:latin typeface="Times New Roman" pitchFamily="18" charset="0"/>
                <a:cs typeface="Times New Roman" pitchFamily="18" charset="0"/>
              </a:rPr>
              <a:t>pI</a:t>
            </a:r>
            <a:r>
              <a:rPr lang="en-US" sz="2000" b="0" dirty="0" smtClean="0">
                <a:latin typeface="Times New Roman" pitchFamily="18" charset="0"/>
                <a:cs typeface="Times New Roman" pitchFamily="18" charset="0"/>
              </a:rPr>
              <a:t> below the pH of buffer migrate towards positive electrode.</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2. Amino acid with </a:t>
            </a:r>
            <a:r>
              <a:rPr lang="en-US" sz="2000" b="0" dirty="0" err="1" smtClean="0">
                <a:latin typeface="Times New Roman" pitchFamily="18" charset="0"/>
                <a:cs typeface="Times New Roman" pitchFamily="18" charset="0"/>
              </a:rPr>
              <a:t>pI</a:t>
            </a:r>
            <a:r>
              <a:rPr lang="en-US" sz="2000" b="0" dirty="0" smtClean="0">
                <a:latin typeface="Times New Roman" pitchFamily="18" charset="0"/>
                <a:cs typeface="Times New Roman" pitchFamily="18" charset="0"/>
              </a:rPr>
              <a:t> higher than the pH of buffer migrate towards positive electrode. </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3. Amino acid with </a:t>
            </a:r>
            <a:r>
              <a:rPr lang="en-US" sz="2000" b="0" dirty="0" err="1" smtClean="0">
                <a:latin typeface="Times New Roman" pitchFamily="18" charset="0"/>
                <a:cs typeface="Times New Roman" pitchFamily="18" charset="0"/>
              </a:rPr>
              <a:t>pI</a:t>
            </a:r>
            <a:r>
              <a:rPr lang="en-US" sz="2000" b="0" dirty="0" smtClean="0">
                <a:latin typeface="Times New Roman" pitchFamily="18" charset="0"/>
                <a:cs typeface="Times New Roman" pitchFamily="18" charset="0"/>
              </a:rPr>
              <a:t> corresponding to the pH of buffer do not migrate .</a:t>
            </a:r>
            <a:r>
              <a:rPr lang="en-US" sz="2800" b="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1600" dirty="0"/>
              <a:t/>
            </a:r>
            <a:br>
              <a:rPr lang="en-US" sz="1600" dirty="0"/>
            </a:br>
            <a:endParaRPr lang="en-US" sz="1600" dirty="0"/>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534400" cy="4724400"/>
          </a:xfrm>
        </p:spPr>
        <p:txBody>
          <a:bodyPr>
            <a:normAutofit/>
          </a:bodyPr>
          <a:lstStyle/>
          <a:p>
            <a:r>
              <a:rPr lang="en-US" sz="1600" dirty="0" smtClean="0">
                <a:latin typeface="Times New Roman" pitchFamily="18" charset="0"/>
                <a:cs typeface="Times New Roman" pitchFamily="18" charset="0"/>
              </a:rPr>
              <a:t> </a:t>
            </a:r>
            <a:r>
              <a:rPr lang="en-US" sz="2400" b="0" dirty="0" smtClean="0">
                <a:solidFill>
                  <a:srgbClr val="FFFF00"/>
                </a:solidFill>
                <a:latin typeface="Times New Roman" pitchFamily="18" charset="0"/>
                <a:cs typeface="Times New Roman" pitchFamily="18" charset="0"/>
              </a:rPr>
              <a:t>Preparation of Amino acid</a:t>
            </a:r>
            <a:r>
              <a:rPr lang="en-US" sz="2000" b="0" dirty="0" smtClean="0">
                <a:solidFill>
                  <a:srgbClr val="FFFF00"/>
                </a:solidFill>
                <a:latin typeface="Times New Roman" pitchFamily="18" charset="0"/>
                <a:cs typeface="Times New Roman" pitchFamily="18" charset="0"/>
              </a:rPr>
              <a:t/>
            </a:r>
            <a:br>
              <a:rPr lang="en-US" sz="2000" b="0" dirty="0" smtClean="0">
                <a:solidFill>
                  <a:srgbClr val="FFFF00"/>
                </a:solidFill>
                <a:latin typeface="Times New Roman" pitchFamily="18" charset="0"/>
                <a:cs typeface="Times New Roman" pitchFamily="18" charset="0"/>
              </a:rPr>
            </a:br>
            <a:r>
              <a:rPr lang="en-US" sz="2000" b="0" dirty="0" smtClean="0">
                <a:solidFill>
                  <a:schemeClr val="tx1"/>
                </a:solidFill>
                <a:latin typeface="Times New Roman" pitchFamily="18" charset="0"/>
                <a:cs typeface="Times New Roman" pitchFamily="18" charset="0"/>
              </a:rPr>
              <a:t>1. Direct </a:t>
            </a:r>
            <a:r>
              <a:rPr lang="en-US" sz="2000" b="0" dirty="0" err="1" smtClean="0">
                <a:solidFill>
                  <a:schemeClr val="tx1"/>
                </a:solidFill>
                <a:latin typeface="Times New Roman" pitchFamily="18" charset="0"/>
                <a:cs typeface="Times New Roman" pitchFamily="18" charset="0"/>
              </a:rPr>
              <a:t>amination</a:t>
            </a:r>
            <a:r>
              <a:rPr lang="en-US" sz="2000" b="0" dirty="0" smtClean="0">
                <a:solidFill>
                  <a:schemeClr val="tx1"/>
                </a:solidFill>
                <a:latin typeface="Times New Roman" pitchFamily="18" charset="0"/>
                <a:cs typeface="Times New Roman" pitchFamily="18" charset="0"/>
              </a:rPr>
              <a:t> of </a:t>
            </a:r>
            <a:r>
              <a:rPr lang="el-GR" sz="2000" b="0" dirty="0" smtClean="0">
                <a:latin typeface="Times New Roman" pitchFamily="18" charset="0"/>
                <a:cs typeface="Times New Roman" pitchFamily="18" charset="0"/>
              </a:rPr>
              <a:t>α</a:t>
            </a:r>
            <a:r>
              <a:rPr lang="en-US" sz="2000" b="0" dirty="0" smtClean="0">
                <a:solidFill>
                  <a:schemeClr val="tx1"/>
                </a:solidFill>
                <a:latin typeface="Times New Roman" pitchFamily="18" charset="0"/>
                <a:cs typeface="Times New Roman" pitchFamily="18" charset="0"/>
              </a:rPr>
              <a:t>  -amino acid.</a:t>
            </a:r>
            <a:r>
              <a:rPr lang="en-US" sz="2000" b="0" dirty="0" smtClean="0">
                <a:solidFill>
                  <a:srgbClr val="FFFF00"/>
                </a:solidFill>
                <a:latin typeface="Times New Roman" pitchFamily="18" charset="0"/>
                <a:cs typeface="Times New Roman" pitchFamily="18" charset="0"/>
              </a:rPr>
              <a:t/>
            </a:r>
            <a:br>
              <a:rPr lang="en-US" sz="2000" b="0" dirty="0" smtClean="0">
                <a:solidFill>
                  <a:srgbClr val="FFFF00"/>
                </a:solidFill>
                <a:latin typeface="Times New Roman" pitchFamily="18" charset="0"/>
                <a:cs typeface="Times New Roman" pitchFamily="18" charset="0"/>
              </a:rPr>
            </a:br>
            <a:r>
              <a:rPr lang="en-US" sz="2000" b="0" dirty="0" smtClean="0">
                <a:solidFill>
                  <a:srgbClr val="FFFF00"/>
                </a:solidFill>
                <a:latin typeface="Times New Roman" pitchFamily="18" charset="0"/>
                <a:cs typeface="Times New Roman" pitchFamily="18" charset="0"/>
              </a:rPr>
              <a:t>                                                                                    </a:t>
            </a:r>
            <a:r>
              <a:rPr lang="en-US" sz="2000" baseline="30000" dirty="0" smtClean="0">
                <a:latin typeface="Times New Roman" pitchFamily="18" charset="0"/>
                <a:cs typeface="Times New Roman" pitchFamily="18" charset="0"/>
              </a:rPr>
              <a:t> H</a:t>
            </a:r>
            <a:r>
              <a:rPr lang="en-US" sz="2000" baseline="-25000" dirty="0" smtClean="0">
                <a:latin typeface="Times New Roman" pitchFamily="18" charset="0"/>
                <a:cs typeface="Times New Roman" pitchFamily="18" charset="0"/>
              </a:rPr>
              <a:t>3</a:t>
            </a:r>
            <a:r>
              <a:rPr lang="en-US" sz="2000" baseline="30000" dirty="0" smtClean="0">
                <a:latin typeface="Times New Roman" pitchFamily="18" charset="0"/>
                <a:cs typeface="Times New Roman" pitchFamily="18" charset="0"/>
              </a:rPr>
              <a:t>O+ </a:t>
            </a:r>
            <a:br>
              <a:rPr lang="en-US" sz="2000" baseline="30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CH</a:t>
            </a:r>
            <a:r>
              <a:rPr lang="en-US" sz="1600" baseline="-25000" dirty="0" smtClean="0">
                <a:latin typeface="Times New Roman" pitchFamily="18" charset="0"/>
                <a:cs typeface="Times New Roman" pitchFamily="18" charset="0"/>
              </a:rPr>
              <a:t>3</a:t>
            </a:r>
            <a:r>
              <a:rPr lang="en-US" sz="1600" dirty="0" smtClean="0">
                <a:latin typeface="Times New Roman" pitchFamily="18" charset="0"/>
                <a:cs typeface="Times New Roman" pitchFamily="18" charset="0"/>
              </a:rPr>
              <a:t>—CH---COOH + NH</a:t>
            </a:r>
            <a:r>
              <a:rPr lang="en-US" sz="1600" baseline="-25000" dirty="0" smtClean="0">
                <a:latin typeface="Times New Roman" pitchFamily="18" charset="0"/>
                <a:cs typeface="Times New Roman" pitchFamily="18" charset="0"/>
              </a:rPr>
              <a:t>3 </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sym typeface="Wingdings" pitchFamily="2" charset="2"/>
              </a:rPr>
              <a:t>----</a:t>
            </a:r>
            <a:r>
              <a:rPr lang="en-US" sz="1600" baseline="300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CH</a:t>
            </a:r>
            <a:r>
              <a:rPr lang="en-US" sz="1600" baseline="-25000" dirty="0" smtClean="0">
                <a:latin typeface="Times New Roman" pitchFamily="18" charset="0"/>
                <a:cs typeface="Times New Roman" pitchFamily="18" charset="0"/>
              </a:rPr>
              <a:t>3</a:t>
            </a:r>
            <a:r>
              <a:rPr lang="en-US" sz="1600" dirty="0" smtClean="0">
                <a:latin typeface="Times New Roman" pitchFamily="18" charset="0"/>
                <a:cs typeface="Times New Roman" pitchFamily="18" charset="0"/>
              </a:rPr>
              <a:t>—CH---COONH</a:t>
            </a:r>
            <a:r>
              <a:rPr lang="en-US" sz="1600" baseline="-25000" dirty="0" smtClean="0">
                <a:latin typeface="Times New Roman" pitchFamily="18" charset="0"/>
                <a:cs typeface="Times New Roman" pitchFamily="18" charset="0"/>
              </a:rPr>
              <a:t>4</a:t>
            </a:r>
            <a:r>
              <a:rPr lang="en-US" sz="1600" baseline="300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sym typeface="Wingdings" pitchFamily="2" charset="2"/>
              </a:rPr>
              <a:t> CH</a:t>
            </a:r>
            <a:r>
              <a:rPr lang="en-US" sz="1600" baseline="-25000" dirty="0" smtClean="0">
                <a:latin typeface="Times New Roman" pitchFamily="18" charset="0"/>
                <a:cs typeface="Times New Roman" pitchFamily="18" charset="0"/>
                <a:sym typeface="Wingdings" pitchFamily="2" charset="2"/>
              </a:rPr>
              <a:t>3</a:t>
            </a:r>
            <a:r>
              <a:rPr lang="en-US" sz="1600" baseline="-25000" dirty="0" smtClean="0">
                <a:latin typeface="Times New Roman" pitchFamily="18" charset="0"/>
                <a:cs typeface="Times New Roman" pitchFamily="18" charset="0"/>
              </a:rPr>
              <a:t> </a:t>
            </a:r>
            <a:r>
              <a:rPr lang="en-US" sz="1600" baseline="300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—CH---COOH</a:t>
            </a:r>
            <a:r>
              <a:rPr lang="en-US" sz="1600" baseline="300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                                                              |                                                            |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a:t>
            </a:r>
            <a:r>
              <a:rPr lang="en-US" sz="1600" baseline="300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Cl</a:t>
            </a:r>
            <a:r>
              <a:rPr lang="en-US" sz="1600" dirty="0" smtClean="0">
                <a:latin typeface="Times New Roman" pitchFamily="18" charset="0"/>
                <a:cs typeface="Times New Roman" pitchFamily="18" charset="0"/>
              </a:rPr>
              <a:t>                                                     </a:t>
            </a:r>
            <a:r>
              <a:rPr lang="en-US" sz="1600" baseline="300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NH</a:t>
            </a:r>
            <a:r>
              <a:rPr lang="en-US" sz="1600" baseline="-25000" dirty="0" smtClean="0">
                <a:latin typeface="Times New Roman" pitchFamily="18" charset="0"/>
                <a:cs typeface="Times New Roman" pitchFamily="18" charset="0"/>
              </a:rPr>
              <a:t>2                            </a:t>
            </a:r>
            <a:r>
              <a:rPr lang="en-US" sz="1600" dirty="0" smtClean="0">
                <a:latin typeface="Times New Roman" pitchFamily="18" charset="0"/>
                <a:cs typeface="Times New Roman" pitchFamily="18" charset="0"/>
              </a:rPr>
              <a:t>    </a:t>
            </a:r>
            <a:r>
              <a:rPr lang="en-US" sz="1600" baseline="-250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NH</a:t>
            </a:r>
            <a:r>
              <a:rPr lang="en-US" sz="1600" baseline="-25000" dirty="0" err="1"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a:t>
            </a:r>
            <a:br>
              <a:rPr lang="en-US" sz="160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2. Gabriel </a:t>
            </a:r>
            <a:r>
              <a:rPr lang="en-US" sz="2000" b="0" dirty="0" err="1" smtClean="0">
                <a:latin typeface="Times New Roman" pitchFamily="18" charset="0"/>
                <a:cs typeface="Times New Roman" pitchFamily="18" charset="0"/>
              </a:rPr>
              <a:t>phthalimide</a:t>
            </a:r>
            <a:r>
              <a:rPr lang="en-US" sz="2000" b="0" dirty="0" smtClean="0">
                <a:latin typeface="Times New Roman" pitchFamily="18" charset="0"/>
                <a:cs typeface="Times New Roman" pitchFamily="18" charset="0"/>
              </a:rPr>
              <a:t>  synthesis.</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3. </a:t>
            </a:r>
            <a:r>
              <a:rPr lang="en-US" sz="2000" b="0" dirty="0" err="1" smtClean="0">
                <a:latin typeface="Times New Roman" pitchFamily="18" charset="0"/>
                <a:cs typeface="Times New Roman" pitchFamily="18" charset="0"/>
              </a:rPr>
              <a:t>Phthalimidomalonic</a:t>
            </a:r>
            <a:r>
              <a:rPr lang="en-US" sz="2000" b="0" dirty="0" smtClean="0">
                <a:latin typeface="Times New Roman" pitchFamily="18" charset="0"/>
                <a:cs typeface="Times New Roman" pitchFamily="18" charset="0"/>
              </a:rPr>
              <a:t> ester </a:t>
            </a:r>
            <a:r>
              <a:rPr lang="en-US" sz="2000" b="0" dirty="0" smtClean="0">
                <a:latin typeface="Times New Roman" pitchFamily="18" charset="0"/>
                <a:cs typeface="Times New Roman" pitchFamily="18" charset="0"/>
              </a:rPr>
              <a:t>synthesis.</a:t>
            </a:r>
            <a:br>
              <a:rPr lang="en-US" sz="2000" b="0" dirty="0" smtClean="0">
                <a:latin typeface="Times New Roman" pitchFamily="18" charset="0"/>
                <a:cs typeface="Times New Roman" pitchFamily="18" charset="0"/>
              </a:rPr>
            </a:br>
            <a:r>
              <a:rPr lang="en-US" sz="2000" b="0" dirty="0" smtClean="0">
                <a:latin typeface="Times New Roman" pitchFamily="18" charset="0"/>
                <a:cs typeface="Times New Roman" pitchFamily="18" charset="0"/>
              </a:rPr>
              <a:t>4. </a:t>
            </a:r>
            <a:r>
              <a:rPr lang="en-US" sz="2000" b="0" dirty="0" err="1" smtClean="0">
                <a:latin typeface="Times New Roman" pitchFamily="18" charset="0"/>
                <a:cs typeface="Times New Roman" pitchFamily="18" charset="0"/>
              </a:rPr>
              <a:t>Strecker’s</a:t>
            </a:r>
            <a:r>
              <a:rPr lang="en-US" sz="2000" b="0" dirty="0" smtClean="0">
                <a:latin typeface="Times New Roman" pitchFamily="18" charset="0"/>
                <a:cs typeface="Times New Roman" pitchFamily="18" charset="0"/>
              </a:rPr>
              <a:t> Synthesis.</a:t>
            </a:r>
            <a:endParaRPr lang="en-US" sz="2000" b="0" dirty="0">
              <a:solidFill>
                <a:srgbClr val="FFFF00"/>
              </a:solidFill>
            </a:endParaRPr>
          </a:p>
        </p:txBody>
      </p:sp>
    </p:spTree>
  </p:cSld>
  <p:clrMapOvr>
    <a:masterClrMapping/>
  </p:clrMapOvr>
  <p:transition advTm="4000"/>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TotalTime>
  <Words>111</Words>
  <Application>Microsoft Office PowerPoint</Application>
  <PresentationFormat>On-screen Show (4:3)</PresentationFormat>
  <Paragraphs>22</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Amino Acids, Peptides and Proteins Part I  </vt:lpstr>
      <vt:lpstr>                                                                 Amino Acids  These are the compounds which contain both amino and carboxylic group.  The amino group may be present at α ,β and γ position to the carboxylic group.                                                                           α - Amino acids    These are the acids in which the amino group is present at  α - position to the carboxylic group. For example.                    CH2COOH         CH3CHCOOH                      |                                    |                     NH2                              NH2       2-Aminoethanoic acid       2-Aminopropanoic acid                 Glycine                              Alanine                   Gly                                      Ala                                                                                                                              </vt:lpstr>
      <vt:lpstr>                                       Structure of –Amino acids    α - Amino acids are generally represented as                                                      R—CH---COOH                                       |                                      NH2 However they exist as dipolar ion called Zwitterion or internal salt structure.                                 R—CH---COO-                                       |                                  + NH3           </vt:lpstr>
      <vt:lpstr>              Evidences in favour of dipolar ionic structure  1. Non-volatile crystalline solids with high melting points.  2. Insoluble in non-polar solvents (benzene, ether), soluble in polar solvents like water.  3. Their aq. Solution behave like solutions of substances with high dipole moments.  4. Low acidity and basicity constants in comparison to carboxylic acids and aliphatic amines.  5. No band characteristic of free –NH2 and –COOH groups in spectroscopy.     </vt:lpstr>
      <vt:lpstr>                     Classification of Protein derived Amino acids    1. Essential (indispensable) amino acids(10): not synthesized by body and thus required in diet. Kwashiorkar  2. Non- essential amino acids: Synthesized by body, may not be present in diet.                     Neutral, acidic or basic Amino acids Neutral:    One acidic and one basic group.  Alanine, Serine                           CH3—CH---COO-                                            |                                         + NH3 Acidic:     Extra acidic group. Aspartic acid, Glutamic acid.              HOOCCH2—CH---COO-                                       |                                    + NH3  Basic:      Extra basic group. Lysine, Histidine                          NH2CH2CH2CH2CH2—CH---COO-                                                                      |                                                                   + NH3    </vt:lpstr>
      <vt:lpstr>    Classification of amino acids according to nature of side chain   1. Having non-polar side chain. Alanine, isoleucine                             CH3—CH---COO-                                         |                                      + NH3 2. Having polar but unionised side chain. Serine, asparagine                        HOCH2—CH---COO-                                         |                                      + NH3  3. Having acidic side chain. Aspartic acid, glutamic acid                       HOOCCH2—CH---COO-                                                  |                                               + NH3  4. Having basic side chain. Lysine, histidine                  NH2CH2CH2CH2CH2—CH---COO-                                                              |                                                           + NH3 </vt:lpstr>
      <vt:lpstr>Slide 7</vt:lpstr>
      <vt:lpstr>                              Electrophoresis Process of separation and purification of compounds on the basis of movement of charged particles in an electric field.  On the strip (paper, plastic, cellulose acetate) a solution of amino acids is placed near the centre. The strip is moistened with aq. buffer of known pH and electric field is applied when: 1.  Amino acid with pI below the pH of buffer migrate towards positive electrode. 2. Amino acid with pI higher than the pH of buffer migrate towards positive electrode.  3. Amino acid with pI corresponding to the pH of buffer do not migrate .        </vt:lpstr>
      <vt:lpstr> Preparation of Amino acid 1. Direct amination of α  -amino acid.                                                                                      H3O+   CH3—CH---COOH + NH3  -----        CH3—CH---COONH4  ------------ CH3  —CH---COOH                |                                                              |                                                            |                   Cl                                                          NH2                                                                                   NH2   2. Gabriel phthalimide  synthesis. 3. Phthalimidomalonic ester synthesis. 4. Strecker’s Synthesis.</vt:lpstr>
      <vt:lpstr>                                     Peptides Substituted amides formed by interaction between amino and carboxyl  groups of two or more amino acids.    NH2-CH2-COOH + NH2-CH2-COOH -- NH2-CH2-CO-NH-CH2COOH The linkage        ----CO---NH---      is called peptide linkage. Classification: Dipetides, tripeptides, tetrapeptides polypeptides depending upon the number of amino acid molecules whether two, three, four or more. In peptide chain amino acid having free ---   +NH3 group is called N-terminal amino acid residue,  amino acid having free group ----COO- is called C-terminal amino acid residue.   (N-terminal) -- + NH3-CH2-CO-NH-CH-CO-NH-CH2COO  --(C-terminal)                                                                                                                    |                                                                                                                          CH3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Amino Acids, Peptides and Proteins Part I  </dc:title>
  <dc:creator>lenovo</dc:creator>
  <cp:lastModifiedBy>lenovo</cp:lastModifiedBy>
  <cp:revision>1</cp:revision>
  <dcterms:created xsi:type="dcterms:W3CDTF">2020-03-25T17:00:33Z</dcterms:created>
  <dcterms:modified xsi:type="dcterms:W3CDTF">2020-03-25T17:04:23Z</dcterms:modified>
</cp:coreProperties>
</file>